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469" r:id="rId2"/>
    <p:sldId id="257" r:id="rId3"/>
    <p:sldId id="2504" r:id="rId4"/>
    <p:sldId id="2508" r:id="rId5"/>
    <p:sldId id="2512" r:id="rId6"/>
    <p:sldId id="2510" r:id="rId7"/>
    <p:sldId id="2471" r:id="rId8"/>
    <p:sldId id="2519" r:id="rId9"/>
    <p:sldId id="2516" r:id="rId10"/>
    <p:sldId id="2520" r:id="rId11"/>
    <p:sldId id="2509" r:id="rId12"/>
    <p:sldId id="2517" r:id="rId13"/>
    <p:sldId id="2514" r:id="rId14"/>
    <p:sldId id="2515" r:id="rId15"/>
    <p:sldId id="2518" r:id="rId16"/>
  </p:sldIdLst>
  <p:sldSz cx="12192000" cy="6858000"/>
  <p:notesSz cx="6858000" cy="9144000"/>
  <p:embeddedFontLst>
    <p:embeddedFont>
      <p:font typeface="Abadi" panose="020B0604020104020204" pitchFamily="34" charset="0"/>
      <p:regular r:id="rId18"/>
    </p:embeddedFont>
    <p:embeddedFont>
      <p:font typeface="경기천년제목 Light" panose="02020403020101020101" pitchFamily="18" charset="-127"/>
      <p:regular r:id="rId19"/>
    </p:embeddedFont>
    <p:embeddedFont>
      <p:font typeface="경기천년제목OTF Light" panose="020204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0" autoAdjust="0"/>
    <p:restoredTop sz="94768" autoAdjust="0"/>
  </p:normalViewPr>
  <p:slideViewPr>
    <p:cSldViewPr snapToGrid="0">
      <p:cViewPr varScale="1">
        <p:scale>
          <a:sx n="91" d="100"/>
          <a:sy n="91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GitHub\wep_atens\contents\&#44172;&#51076;&#44592;&#54925;%202&#48264;&#51704;\&#51228;&#44397;&#51012;&#51648;&#53020;&#46972;\&#51228;&#44397;&#51012;&#51648;&#53020;&#46972;_&#52880;&#47533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GitHub\wep_atens\contents\&#44172;&#51076;&#44592;&#54925;%202&#48264;&#51704;\&#51228;&#44397;&#51012;&#51648;&#53020;&#46972;\&#51228;&#44397;&#51012;&#51648;&#53020;&#46972;_&#52880;&#47533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GitHub\wep_atens\contents\&#44172;&#51076;&#44592;&#54925;%202&#48264;&#51704;\&#51228;&#44397;&#51012;&#51648;&#53020;&#46972;\&#51228;&#44397;&#51012;&#51648;&#53020;&#46972;_&#52880;&#47533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GitHub\wep_atens\contents\&#44172;&#51076;&#44592;&#54925;%202&#48264;&#51704;\&#51228;&#44397;&#51012;&#51648;&#53020;&#46972;\&#51228;&#44397;&#51012;&#51648;&#53020;&#46972;_&#52880;&#47533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 err="1"/>
              <a:t>운빨존망겜</a:t>
            </a:r>
            <a:endParaRPr lang="ko-KR" alt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357237040524956"/>
          <c:y val="0.24604164825390618"/>
          <c:w val="0.84363154808404706"/>
          <c:h val="0.5653527634184363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F4-47DC-9553-A7F4BBEDED0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F4-47DC-9553-A7F4BBEDED09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8F4-47DC-9553-A7F4BBEDED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Sheet9!$G$2:$G$6</c:f>
              <c:strCache>
                <c:ptCount val="5"/>
                <c:pt idx="0">
                  <c:v>일반</c:v>
                </c:pt>
                <c:pt idx="1">
                  <c:v>희귀</c:v>
                </c:pt>
                <c:pt idx="2">
                  <c:v>영웅</c:v>
                </c:pt>
                <c:pt idx="3">
                  <c:v>전설</c:v>
                </c:pt>
                <c:pt idx="4">
                  <c:v>신화</c:v>
                </c:pt>
              </c:strCache>
            </c:strRef>
          </c:cat>
          <c:val>
            <c:numRef>
              <c:f>Sheet9!$H$2:$H$6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F4-47DC-9553-A7F4BBEDED0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406383"/>
        <c:axId val="73406863"/>
      </c:barChart>
      <c:catAx>
        <c:axId val="73406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406863"/>
        <c:crosses val="autoZero"/>
        <c:auto val="1"/>
        <c:lblAlgn val="ctr"/>
        <c:lblOffset val="100"/>
        <c:noMultiLvlLbl val="0"/>
      </c:catAx>
      <c:valAx>
        <c:axId val="7340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406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 err="1"/>
              <a:t>페이트</a:t>
            </a:r>
            <a:r>
              <a:rPr lang="ko-KR" altLang="en-US" sz="1200" dirty="0"/>
              <a:t> 엑스트라 랜덤 디펜스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7C-4DA0-8183-F9BF4289B5A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7C-4DA0-8183-F9BF4289B5A3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7C-4DA0-8183-F9BF4289B5A3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7C-4DA0-8183-F9BF4289B5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Sheet9!$C$2:$C$9</c:f>
              <c:strCache>
                <c:ptCount val="8"/>
                <c:pt idx="0">
                  <c:v>E</c:v>
                </c:pt>
                <c:pt idx="1">
                  <c:v>D</c:v>
                </c:pt>
                <c:pt idx="2">
                  <c:v>C</c:v>
                </c:pt>
                <c:pt idx="3">
                  <c:v>B </c:v>
                </c:pt>
                <c:pt idx="4">
                  <c:v>A </c:v>
                </c:pt>
                <c:pt idx="5">
                  <c:v>S </c:v>
                </c:pt>
                <c:pt idx="6">
                  <c:v>Ex </c:v>
                </c:pt>
                <c:pt idx="7">
                  <c:v>허구 </c:v>
                </c:pt>
              </c:strCache>
            </c:strRef>
          </c:cat>
          <c:val>
            <c:numRef>
              <c:f>Sheet9!$D$2:$D$9</c:f>
              <c:numCache>
                <c:formatCode>General</c:formatCode>
                <c:ptCount val="8"/>
                <c:pt idx="0">
                  <c:v>5</c:v>
                </c:pt>
                <c:pt idx="1">
                  <c:v>9</c:v>
                </c:pt>
                <c:pt idx="2">
                  <c:v>23</c:v>
                </c:pt>
                <c:pt idx="3">
                  <c:v>33</c:v>
                </c:pt>
                <c:pt idx="4">
                  <c:v>38</c:v>
                </c:pt>
                <c:pt idx="5">
                  <c:v>37</c:v>
                </c:pt>
                <c:pt idx="6">
                  <c:v>15</c:v>
                </c:pt>
                <c:pt idx="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7C-4DA0-8183-F9BF4289B5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578367"/>
        <c:axId val="73581727"/>
      </c:barChart>
      <c:catAx>
        <c:axId val="73578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581727"/>
        <c:crosses val="autoZero"/>
        <c:auto val="1"/>
        <c:lblAlgn val="ctr"/>
        <c:lblOffset val="100"/>
        <c:noMultiLvlLbl val="0"/>
      </c:catAx>
      <c:valAx>
        <c:axId val="73581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578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 err="1"/>
              <a:t>나루토</a:t>
            </a:r>
            <a:r>
              <a:rPr lang="ko-KR" altLang="en-US" sz="1200" dirty="0"/>
              <a:t> 랜덤 </a:t>
            </a:r>
            <a:r>
              <a:rPr lang="ko-KR" altLang="en-US" sz="1200" dirty="0" err="1"/>
              <a:t>디팬스</a:t>
            </a:r>
            <a:endParaRPr lang="ko-KR" alt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04-4D7B-AD0C-A75EAAC2A42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4-4D7B-AD0C-A75EAAC2A423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4-4D7B-AD0C-A75EAAC2A423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604-4D7B-AD0C-A75EAAC2A423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04-4D7B-AD0C-A75EAAC2A423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604-4D7B-AD0C-A75EAAC2A423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604-4D7B-AD0C-A75EAAC2A423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604-4D7B-AD0C-A75EAAC2A42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Sheet9!$E$2:$E$13</c:f>
              <c:strCache>
                <c:ptCount val="12"/>
                <c:pt idx="0">
                  <c:v>노말</c:v>
                </c:pt>
                <c:pt idx="1">
                  <c:v>매직</c:v>
                </c:pt>
                <c:pt idx="2">
                  <c:v>레어</c:v>
                </c:pt>
                <c:pt idx="3">
                  <c:v>유니크</c:v>
                </c:pt>
                <c:pt idx="4">
                  <c:v>히든</c:v>
                </c:pt>
                <c:pt idx="5">
                  <c:v>인주력</c:v>
                </c:pt>
                <c:pt idx="6">
                  <c:v>미수</c:v>
                </c:pt>
                <c:pt idx="7">
                  <c:v>전설</c:v>
                </c:pt>
                <c:pt idx="8">
                  <c:v>엘리트</c:v>
                </c:pt>
                <c:pt idx="9">
                  <c:v>에픽</c:v>
                </c:pt>
                <c:pt idx="10">
                  <c:v>인피</c:v>
                </c:pt>
                <c:pt idx="11">
                  <c:v>스파창</c:v>
                </c:pt>
              </c:strCache>
            </c:strRef>
          </c:cat>
          <c:val>
            <c:numRef>
              <c:f>Sheet9!$F$2:$F$13</c:f>
              <c:numCache>
                <c:formatCode>General</c:formatCode>
                <c:ptCount val="12"/>
                <c:pt idx="0">
                  <c:v>9</c:v>
                </c:pt>
                <c:pt idx="1">
                  <c:v>8</c:v>
                </c:pt>
                <c:pt idx="2">
                  <c:v>22</c:v>
                </c:pt>
                <c:pt idx="3">
                  <c:v>30</c:v>
                </c:pt>
                <c:pt idx="4">
                  <c:v>12</c:v>
                </c:pt>
                <c:pt idx="5">
                  <c:v>9</c:v>
                </c:pt>
                <c:pt idx="6">
                  <c:v>9</c:v>
                </c:pt>
                <c:pt idx="7">
                  <c:v>25</c:v>
                </c:pt>
                <c:pt idx="8">
                  <c:v>15</c:v>
                </c:pt>
                <c:pt idx="9">
                  <c:v>40</c:v>
                </c:pt>
                <c:pt idx="10">
                  <c:v>6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604-4D7B-AD0C-A75EAAC2A4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564655"/>
        <c:axId val="73565135"/>
      </c:barChart>
      <c:catAx>
        <c:axId val="73564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565135"/>
        <c:crosses val="autoZero"/>
        <c:auto val="1"/>
        <c:lblAlgn val="ctr"/>
        <c:lblOffset val="100"/>
        <c:noMultiLvlLbl val="0"/>
      </c:catAx>
      <c:valAx>
        <c:axId val="7356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564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 dirty="0"/>
              <a:t>원피스 랜덤 </a:t>
            </a:r>
            <a:r>
              <a:rPr lang="ko-KR" sz="1200" dirty="0" err="1"/>
              <a:t>디팬스</a:t>
            </a:r>
            <a:endParaRPr 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DA-471D-885B-D7264EF0FBA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DA-471D-885B-D7264EF0FBA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DA-471D-885B-D7264EF0FBA1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DA-471D-885B-D7264EF0FBA1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DDA-471D-885B-D7264EF0FBA1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DDA-471D-885B-D7264EF0FBA1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DDA-471D-885B-D7264EF0FBA1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DDA-471D-885B-D7264EF0FBA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Sheet9!$A$2:$A$13</c:f>
              <c:strCache>
                <c:ptCount val="12"/>
                <c:pt idx="0">
                  <c:v>흔함 </c:v>
                </c:pt>
                <c:pt idx="1">
                  <c:v>안흔함</c:v>
                </c:pt>
                <c:pt idx="2">
                  <c:v>특별함</c:v>
                </c:pt>
                <c:pt idx="3">
                  <c:v>희귀함</c:v>
                </c:pt>
                <c:pt idx="4">
                  <c:v>전설</c:v>
                </c:pt>
                <c:pt idx="5">
                  <c:v>히든</c:v>
                </c:pt>
                <c:pt idx="6">
                  <c:v>변화</c:v>
                </c:pt>
                <c:pt idx="7">
                  <c:v>초월</c:v>
                </c:pt>
                <c:pt idx="8">
                  <c:v>불멸</c:v>
                </c:pt>
                <c:pt idx="9">
                  <c:v>영원</c:v>
                </c:pt>
                <c:pt idx="10">
                  <c:v>제한</c:v>
                </c:pt>
                <c:pt idx="11">
                  <c:v>랜덤전용</c:v>
                </c:pt>
              </c:strCache>
            </c:strRef>
          </c:cat>
          <c:val>
            <c:numRef>
              <c:f>Sheet9!$B$2:$B$13</c:f>
              <c:numCache>
                <c:formatCode>General</c:formatCode>
                <c:ptCount val="12"/>
                <c:pt idx="0">
                  <c:v>9</c:v>
                </c:pt>
                <c:pt idx="1">
                  <c:v>13</c:v>
                </c:pt>
                <c:pt idx="2">
                  <c:v>33</c:v>
                </c:pt>
                <c:pt idx="3">
                  <c:v>42</c:v>
                </c:pt>
                <c:pt idx="4">
                  <c:v>39</c:v>
                </c:pt>
                <c:pt idx="5">
                  <c:v>24</c:v>
                </c:pt>
                <c:pt idx="6">
                  <c:v>5</c:v>
                </c:pt>
                <c:pt idx="7">
                  <c:v>28</c:v>
                </c:pt>
                <c:pt idx="8">
                  <c:v>11</c:v>
                </c:pt>
                <c:pt idx="9">
                  <c:v>10</c:v>
                </c:pt>
                <c:pt idx="10">
                  <c:v>10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DDA-471D-885B-D7264EF0FB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591375"/>
        <c:axId val="73593775"/>
      </c:barChart>
      <c:catAx>
        <c:axId val="73591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593775"/>
        <c:crosses val="autoZero"/>
        <c:auto val="1"/>
        <c:lblAlgn val="ctr"/>
        <c:lblOffset val="100"/>
        <c:noMultiLvlLbl val="0"/>
      </c:catAx>
      <c:valAx>
        <c:axId val="73593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59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6C18-10FA-4559-AD06-DFBFFC51FDC5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AA8A9-4F91-415F-8885-03ACE6AF0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B301-58DE-9EA2-B251-A15B0CAF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A96002-68D3-71E1-424F-36DE69301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4874C1-BF10-CF3C-E188-ED9D9122E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8BC6E-B844-AF87-D4A7-33AE0E597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428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9778B-2BEA-F093-A89C-1E69ED537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E17770-4B74-1181-CFDE-2D30526B8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CC2F84-F4A9-7706-48D8-A786CF164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53FA4-738E-44A1-47F2-1440710AF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303E4-D133-145A-C88D-2FF799E9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17182-B687-4ADA-CF8D-CA73E8085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41F710-B9E8-D65E-AB40-7FD5B2E02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ED9BF-131C-AEF2-BF13-09D0197EF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325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37F7-ECCB-F916-6CC3-25DF76EC4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40CB84-5FE6-7B0C-27D2-68413D967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E21202-E2CC-4D88-B40A-28D458860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170D71-0485-A2D4-8C79-B6D7FE91D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953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E324-1B54-FC89-1BE7-BD7EFA3AB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2F456-EAF5-3607-F715-34C8DB5E45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C208FD-25E6-93D8-0ED6-2AB7FD559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3A8D5F-6350-253B-EBA5-7BD51F904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74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A198D-F772-8AEB-99B7-1AAC3A48F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663B1D-6BA7-3566-598F-496C1CABA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1D90AD-5106-EE9C-052F-69A8A772D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1886D2-2F86-CD2B-4ED7-60D3C0A3F2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1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F2F9-F21C-46DD-63B5-8CCBE624B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85F9D9-554A-A7F2-EEEB-5B8BE6A79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90CD79-9458-4080-8A29-DE7899379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31AE6-C71F-9D3E-E647-3F299473F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05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6CC0C-DB7F-F8E2-79AD-6C26F0D95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36F2C1-217A-BA97-0ABE-0744BF129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92CD0D-394E-3279-9886-F475EF415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84444-34AE-BD31-3E6A-712119E70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52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33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5AD2E-96C4-6229-67A3-5FC5E703E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D00D2F-BA57-6C4C-6493-6CBB96693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C74A8A-F51C-E427-C56E-DA1C5059F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CEBB0-7E1B-9CD8-D45C-D15DBC960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32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3654B-D872-635C-F8CF-3F2433B7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3D25F0-1A34-5199-9127-B92B10426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C98226-20FC-78C0-DC47-1E057C2B7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14E903-A57E-A73A-6952-8AAF8BD9A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782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9C9EE-E6F1-440A-E73F-5E5C34E1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EA1467-E3F3-1C65-29E6-BE40FCA6B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6C011D-565A-FE45-C88A-07E243718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0BCAA-4952-E341-7C91-D8CFC5959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819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0921A-8767-FB58-625B-9BB148FD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2284B7-F42F-F9A1-8081-DE3B9CD54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E70AEC-4F28-CEBC-6D50-0563C8B66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4D82FA-903F-0664-9BE0-886315601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AA8A9-4F91-415F-8885-03ACE6AF0E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24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FD101-4E24-52BD-5D40-8B0A4A063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CBE86C-6182-1629-F392-467A50675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BDFB1-3863-DF0D-1766-B711AEE1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AFA93-80CD-B1A7-DC66-8B4DE865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A25C8-C70F-BA0B-51AB-BC55CA34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7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9332-F203-2BE4-CCD3-01CA7416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61635-4756-0EEC-1EA4-25E0E0F31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B5FA6-35D5-A023-56CD-2FB11389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86F97-BF9C-DCE5-D73B-D8A785F7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5498-124F-7703-4F32-14656442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8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72D75B-93D1-AEA7-6738-D87501360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880D6-2730-DA62-F0CD-EEDC9807F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4C7B0-6DF2-152C-94F0-8BB9CE76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DEE2A-D132-D986-ED9F-2CA2CDCA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81145-66DD-96EF-03F6-9FA39431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5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56975-20BF-5EE8-0AA5-79B713A2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78DE2-7C19-F9E2-BB16-8301E30F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3BC48-6A8A-AC35-5D96-79DD202C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E4133-1DB3-15B2-2441-47C7F48C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6923B-065B-2246-BC63-ED39D700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5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C05E2-49A4-B08E-4BA7-BD63D8F5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D31FE-F227-D8FC-0DB8-620481B2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B6D73-4010-2806-FDBA-F5D6016A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56884-09C7-9DC3-9DA6-563BEBA1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AD295-ED04-3B36-56E1-0D353A47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9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A1A97-DA4E-9743-F473-7472DC85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D1402-3923-7DC4-C82D-B0E45B63C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10D818-4EDD-BD72-65F9-E47638F2E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A536A-706E-458B-044A-BE93645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41ED2-AE93-5F96-73E6-E6FFB43F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BEF341-C106-50C0-73D0-CD3A109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3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175E-54D4-F323-35FF-1904BA41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2D726-63DF-AE66-AF01-AC523AC1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C28C0-600F-A99F-5522-E736B1CE5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F0F5F-BF67-2B69-15AE-619B6B25E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321232-C9F5-2D0B-DA01-447E59C13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7C65B8-2E44-8B01-F45B-79C852AE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539545-4BA6-D5EA-F34E-D1DA3FB7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CD78B3-0D35-9E2B-95F8-7767A225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1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3D74-16CA-4665-D7A9-2066A4CC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09B31-BD54-6102-2E8E-3B07C69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70BA9-4A05-D60E-8DB5-8EDD25BF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A23765-3640-A900-D36B-037F19CB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7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1819EF-EB9A-A57A-12E6-420C387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5DD438-BA36-B158-2FF4-DF8E7EBF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29A68-4439-6818-28F9-EB595551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C489D-AE5D-8DBF-4126-79B75EE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6C552-DC2F-2B85-6A90-48D4D790C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9F009-6855-7650-B076-8F85DD604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98EF1A-AEA8-CC91-949B-21E383BF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ECC886-13B6-B521-1036-1E1217AD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4D92-E219-1904-8A8E-7144EA16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5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AD305-6996-196C-74CD-0C93B0B4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46C85D-18D7-7524-5A03-85769FF80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C8288-80B6-65AA-B8E9-47F9E406C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10669-BBFE-D4B6-414F-2475CCB4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D8A948-A252-9154-EB12-33EE3C7C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B9917-B5DD-537A-FBAD-14319583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671A6-5602-BE41-A523-44C1EA9F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F248B-B401-C249-7616-D038317C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3A468-3DBA-DBBA-9248-E56E5B1B3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F3C8B-2CCF-4CFC-8D0B-EB88F55B6562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F67D5-3D32-8E20-0E9B-83A0DE62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719BB-213C-96E8-16CD-8D912B7B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81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7.jpg"/><Relationship Id="rId12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image" Target="../media/image16.jpg"/><Relationship Id="rId4" Type="http://schemas.microsoft.com/office/2007/relationships/hdphoto" Target="../media/hdphoto1.wdp"/><Relationship Id="rId9" Type="http://schemas.openxmlformats.org/officeDocument/2006/relationships/image" Target="../media/image6.jpg"/><Relationship Id="rId1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7.jp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6">
            <a:extLst>
              <a:ext uri="{FF2B5EF4-FFF2-40B4-BE49-F238E27FC236}">
                <a16:creationId xmlns:a16="http://schemas.microsoft.com/office/drawing/2014/main" id="{B07E82F1-BFFD-7D04-FB7E-EEA4632119E1}"/>
              </a:ext>
            </a:extLst>
          </p:cNvPr>
          <p:cNvSpPr txBox="1">
            <a:spLocks/>
          </p:cNvSpPr>
          <p:nvPr/>
        </p:nvSpPr>
        <p:spPr>
          <a:xfrm>
            <a:off x="477981" y="3775633"/>
            <a:ext cx="4023360" cy="659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 latinLnBrk="0"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4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제국을 지켜라</a:t>
            </a:r>
            <a:endParaRPr kumimoji="0" lang="en-US" altLang="ko-KR" sz="4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C32FA8-A850-B060-FB00-BDF4CF83DA98}"/>
              </a:ext>
            </a:extLst>
          </p:cNvPr>
          <p:cNvSpPr txBox="1">
            <a:spLocks/>
          </p:cNvSpPr>
          <p:nvPr/>
        </p:nvSpPr>
        <p:spPr>
          <a:xfrm>
            <a:off x="477981" y="467687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순환식 랜덤 유닛 디펜스</a:t>
            </a:r>
            <a:endParaRPr kumimoji="0" lang="en-US" altLang="ko-KR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u="sng" noProof="1"/>
              <a:t>캐릭터 </a:t>
            </a:r>
            <a:r>
              <a:rPr kumimoji="0" lang="ko-KR" altLang="en-US" sz="1200" b="0" i="0" u="sng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기획서</a:t>
            </a:r>
            <a:endParaRPr kumimoji="0" lang="en-US" altLang="ko-KR" sz="1200" b="0" i="0" u="sng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715A-8C50-2A8F-9F51-742A578D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12" r="1" b="1978"/>
          <a:stretch/>
        </p:blipFill>
        <p:spPr>
          <a:xfrm>
            <a:off x="6306854" y="625683"/>
            <a:ext cx="3961871" cy="545538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721213D-0204-436A-8605-542FB2E1C7DF}"/>
              </a:ext>
            </a:extLst>
          </p:cNvPr>
          <p:cNvSpPr txBox="1">
            <a:spLocks/>
          </p:cNvSpPr>
          <p:nvPr/>
        </p:nvSpPr>
        <p:spPr>
          <a:xfrm>
            <a:off x="477981" y="625683"/>
            <a:ext cx="645969" cy="1463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endParaRPr lang="ko-KR" altLang="en-US" sz="4000" spc="300" noProof="1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1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2BFE75-B7CD-0C62-233C-74B133BD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20E01EE-3AC5-40FE-D8B6-39F6C8556C01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DE674D-4CC9-14E8-14F8-5EE205AD10A5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E4827-9B8C-5678-04DB-0EDA9608106A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1ED5F-1AA1-9D23-C070-78FA47C9D57C}"/>
              </a:ext>
            </a:extLst>
          </p:cNvPr>
          <p:cNvSpPr txBox="1"/>
          <p:nvPr/>
        </p:nvSpPr>
        <p:spPr>
          <a:xfrm>
            <a:off x="181115" y="301807"/>
            <a:ext cx="3688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캐릭터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B7F2D-99F0-A2C5-2745-BA7A2E4543D8}"/>
              </a:ext>
            </a:extLst>
          </p:cNvPr>
          <p:cNvSpPr txBox="1"/>
          <p:nvPr/>
        </p:nvSpPr>
        <p:spPr>
          <a:xfrm>
            <a:off x="181115" y="848325"/>
            <a:ext cx="778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특징적 상징과 직관적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전략적 특성을 가진 캐릭터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8CEBCD8A-2684-1D78-9CF4-4201E23B77AF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성장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B87E5-DD3E-4228-79F2-0B9FB52607E8}"/>
              </a:ext>
            </a:extLst>
          </p:cNvPr>
          <p:cNvSpPr txBox="1"/>
          <p:nvPr/>
        </p:nvSpPr>
        <p:spPr>
          <a:xfrm>
            <a:off x="476250" y="1539050"/>
            <a:ext cx="778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기획의도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89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0A8C1-522E-389E-FB81-ECA3725AD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5EC50-EEFA-F4D0-EC23-8E26315FD2EA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AF935-B8D2-4D5F-0EFE-8D8306305D82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028B6-475F-73E5-4715-9C84DFE303B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5F987-8443-0D53-4DAC-427A0536C3E6}"/>
              </a:ext>
            </a:extLst>
          </p:cNvPr>
          <p:cNvSpPr txBox="1"/>
          <p:nvPr/>
        </p:nvSpPr>
        <p:spPr>
          <a:xfrm>
            <a:off x="181115" y="301807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en-US" altLang="ko-KR" sz="3200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조합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F731D-7C7A-D9B7-2FCF-D1DF79479F60}"/>
              </a:ext>
            </a:extLst>
          </p:cNvPr>
          <p:cNvSpPr txBox="1"/>
          <p:nvPr/>
        </p:nvSpPr>
        <p:spPr>
          <a:xfrm>
            <a:off x="181115" y="848325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목표를 부여하는 직관적 성장 단계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343481FC-8A3C-EED9-4209-BBC84E418F93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각 캐릭터는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2~5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개의 영웅을 조합할 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74F40-9D2E-A100-DAD3-5249233EAF89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기획의도</a:t>
            </a:r>
          </a:p>
        </p:txBody>
      </p:sp>
      <p:pic>
        <p:nvPicPr>
          <p:cNvPr id="26" name="그림 25" descr="클립아트, 애니메이션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6577FD55-1155-F9E6-31BD-33CAE2E2E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172" r="476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34" t="36694" r="52615" b="17865"/>
          <a:stretch/>
        </p:blipFill>
        <p:spPr>
          <a:xfrm>
            <a:off x="2214253" y="5467401"/>
            <a:ext cx="916298" cy="586573"/>
          </a:xfrm>
          <a:prstGeom prst="rect">
            <a:avLst/>
          </a:prstGeom>
        </p:spPr>
      </p:pic>
      <p:pic>
        <p:nvPicPr>
          <p:cNvPr id="28" name="그림 27" descr="스크린샷, 애니메이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FB8EFA4-E1E8-C4BB-514A-2D28D425D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8028" r="473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16" t="37607" r="50263" b="20451"/>
          <a:stretch/>
        </p:blipFill>
        <p:spPr>
          <a:xfrm>
            <a:off x="5410834" y="5530274"/>
            <a:ext cx="1020855" cy="539933"/>
          </a:xfrm>
          <a:prstGeom prst="rect">
            <a:avLst/>
          </a:prstGeom>
        </p:spPr>
      </p:pic>
      <p:pic>
        <p:nvPicPr>
          <p:cNvPr id="33" name="그림 32" descr="클립아트, 애니메이션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E190D5B8-4D84-2B24-68B5-2C062CF83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9"/>
          <a:stretch/>
        </p:blipFill>
        <p:spPr>
          <a:xfrm>
            <a:off x="7214419" y="584226"/>
            <a:ext cx="1063625" cy="1290844"/>
          </a:xfrm>
          <a:prstGeom prst="rect">
            <a:avLst/>
          </a:prstGeom>
        </p:spPr>
      </p:pic>
      <p:pic>
        <p:nvPicPr>
          <p:cNvPr id="34" name="그림 33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B1C08A97-4791-8D9D-5C44-9B6E316FA7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9"/>
          <a:stretch/>
        </p:blipFill>
        <p:spPr>
          <a:xfrm>
            <a:off x="8278044" y="541248"/>
            <a:ext cx="1063625" cy="1324794"/>
          </a:xfrm>
          <a:prstGeom prst="rect">
            <a:avLst/>
          </a:prstGeom>
        </p:spPr>
      </p:pic>
      <p:pic>
        <p:nvPicPr>
          <p:cNvPr id="35" name="그림 34" descr="스크린샷, 애니메이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D4F072AA-5B25-21F3-8B92-BF278B43B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4"/>
          <a:stretch/>
        </p:blipFill>
        <p:spPr>
          <a:xfrm>
            <a:off x="10473901" y="594315"/>
            <a:ext cx="1028702" cy="1287317"/>
          </a:xfrm>
          <a:prstGeom prst="rect">
            <a:avLst/>
          </a:prstGeom>
        </p:spPr>
      </p:pic>
      <p:pic>
        <p:nvPicPr>
          <p:cNvPr id="36" name="그림 35" descr="만화 영화, 스크린샷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767CC211-A208-8983-02C6-B898B0A4E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4"/>
          <a:stretch/>
        </p:blipFill>
        <p:spPr>
          <a:xfrm>
            <a:off x="9393434" y="586681"/>
            <a:ext cx="1028702" cy="1285933"/>
          </a:xfrm>
          <a:prstGeom prst="rect">
            <a:avLst/>
          </a:prstGeom>
        </p:spPr>
      </p:pic>
      <p:pic>
        <p:nvPicPr>
          <p:cNvPr id="37" name="그림 36" descr="만화 영화, 스크린샷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165B4018-6643-3BBF-E417-1C8083F6FD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10"/>
          <a:stretch/>
        </p:blipFill>
        <p:spPr>
          <a:xfrm>
            <a:off x="7214419" y="1942166"/>
            <a:ext cx="1023797" cy="1285933"/>
          </a:xfrm>
          <a:prstGeom prst="rect">
            <a:avLst/>
          </a:prstGeom>
        </p:spPr>
      </p:pic>
      <p:pic>
        <p:nvPicPr>
          <p:cNvPr id="38" name="그림 37" descr="만화 영화, 스크린샷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FA99466C-5E58-CAE5-17A7-360BC41D4C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995" b="76629" l="30890" r="448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50" t="36541" r="53446" b="18917"/>
          <a:stretch/>
        </p:blipFill>
        <p:spPr>
          <a:xfrm>
            <a:off x="3834765" y="5516145"/>
            <a:ext cx="736601" cy="572787"/>
          </a:xfrm>
          <a:prstGeom prst="rect">
            <a:avLst/>
          </a:prstGeom>
        </p:spPr>
      </p:pic>
      <p:pic>
        <p:nvPicPr>
          <p:cNvPr id="39" name="그림 38" descr="스크린샷, 애니메이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93F851A0-8EDF-9776-089E-A4E283C9CD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4"/>
          <a:stretch/>
        </p:blipFill>
        <p:spPr>
          <a:xfrm>
            <a:off x="10776815" y="2000715"/>
            <a:ext cx="1054101" cy="1287317"/>
          </a:xfrm>
          <a:prstGeom prst="rect">
            <a:avLst/>
          </a:prstGeom>
        </p:spPr>
      </p:pic>
      <p:pic>
        <p:nvPicPr>
          <p:cNvPr id="41" name="그림 40" descr="클립아트, 애니메이션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80003F6F-4C9E-6C8B-4BEB-258469820C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21"/>
          <a:stretch/>
        </p:blipFill>
        <p:spPr>
          <a:xfrm>
            <a:off x="10032186" y="4028106"/>
            <a:ext cx="1031780" cy="1290844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FE7CA8-5281-27B9-F5C5-D0A0DA252809}"/>
              </a:ext>
            </a:extLst>
          </p:cNvPr>
          <p:cNvGrpSpPr/>
          <p:nvPr/>
        </p:nvGrpSpPr>
        <p:grpSpPr>
          <a:xfrm>
            <a:off x="680313" y="4420279"/>
            <a:ext cx="4149384" cy="826323"/>
            <a:chOff x="544963" y="2974850"/>
            <a:chExt cx="4149384" cy="826323"/>
          </a:xfrm>
        </p:grpSpPr>
        <p:pic>
          <p:nvPicPr>
            <p:cNvPr id="32" name="그림 31" descr="스크린샷, 만화 영화이(가) 표시된 사진&#10;&#10;자동 생성된 설명">
              <a:extLst>
                <a:ext uri="{FF2B5EF4-FFF2-40B4-BE49-F238E27FC236}">
                  <a16:creationId xmlns:a16="http://schemas.microsoft.com/office/drawing/2014/main" id="{5851F14D-E02B-83D7-9A85-4226DA46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27765" r="476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2" t="33006" r="49887" b="19949"/>
            <a:stretch/>
          </p:blipFill>
          <p:spPr>
            <a:xfrm>
              <a:off x="3630108" y="2990595"/>
              <a:ext cx="1050925" cy="623256"/>
            </a:xfrm>
            <a:prstGeom prst="rect">
              <a:avLst/>
            </a:prstGeom>
          </p:spPr>
        </p:pic>
        <p:sp>
          <p:nvSpPr>
            <p:cNvPr id="44" name="더하기 기호 43">
              <a:extLst>
                <a:ext uri="{FF2B5EF4-FFF2-40B4-BE49-F238E27FC236}">
                  <a16:creationId xmlns:a16="http://schemas.microsoft.com/office/drawing/2014/main" id="{B47EAE80-7724-E4C0-ED27-CD95D7B1A7C6}"/>
                </a:ext>
              </a:extLst>
            </p:cNvPr>
            <p:cNvSpPr/>
            <p:nvPr/>
          </p:nvSpPr>
          <p:spPr>
            <a:xfrm>
              <a:off x="1508574" y="3084079"/>
              <a:ext cx="465815" cy="501650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같음 기호 44">
              <a:extLst>
                <a:ext uri="{FF2B5EF4-FFF2-40B4-BE49-F238E27FC236}">
                  <a16:creationId xmlns:a16="http://schemas.microsoft.com/office/drawing/2014/main" id="{9D316073-CEF4-7CD0-190D-E10DC1C00F30}"/>
                </a:ext>
              </a:extLst>
            </p:cNvPr>
            <p:cNvSpPr/>
            <p:nvPr/>
          </p:nvSpPr>
          <p:spPr>
            <a:xfrm>
              <a:off x="3074938" y="3142279"/>
              <a:ext cx="515890" cy="370949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5D41373-250C-12E4-2E51-97179F282287}"/>
                </a:ext>
              </a:extLst>
            </p:cNvPr>
            <p:cNvGrpSpPr/>
            <p:nvPr/>
          </p:nvGrpSpPr>
          <p:grpSpPr>
            <a:xfrm>
              <a:off x="544963" y="2990595"/>
              <a:ext cx="1064239" cy="810578"/>
              <a:chOff x="609015" y="4914017"/>
              <a:chExt cx="1064239" cy="810578"/>
            </a:xfrm>
          </p:grpSpPr>
          <p:pic>
            <p:nvPicPr>
              <p:cNvPr id="42" name="그림 41" descr="스크린샷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8B514C7A-9895-D636-F625-2C2082549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2483" r="2234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098" r="75169" b="17668"/>
              <a:stretch/>
            </p:blipFill>
            <p:spPr>
              <a:xfrm>
                <a:off x="609015" y="4914017"/>
                <a:ext cx="1050925" cy="639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FFD3F30-7FA6-B3E7-3174-1DF285FEB3B8}"/>
                  </a:ext>
                </a:extLst>
              </p:cNvPr>
              <p:cNvSpPr txBox="1"/>
              <p:nvPr/>
            </p:nvSpPr>
            <p:spPr>
              <a:xfrm>
                <a:off x="622329" y="5509151"/>
                <a:ext cx="10509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/>
                  <a:t>SR </a:t>
                </a:r>
                <a:r>
                  <a:rPr lang="ko-KR" altLang="en-US" sz="800" dirty="0" err="1"/>
                  <a:t>에반젤린</a:t>
                </a:r>
                <a:endParaRPr lang="ko-KR" altLang="en-US" sz="800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644744F-62C5-CD45-1439-68BFDCFDF930}"/>
                </a:ext>
              </a:extLst>
            </p:cNvPr>
            <p:cNvGrpSpPr/>
            <p:nvPr/>
          </p:nvGrpSpPr>
          <p:grpSpPr>
            <a:xfrm>
              <a:off x="2096169" y="2974850"/>
              <a:ext cx="1064239" cy="810578"/>
              <a:chOff x="609015" y="4914017"/>
              <a:chExt cx="1064239" cy="810578"/>
            </a:xfrm>
          </p:grpSpPr>
          <p:pic>
            <p:nvPicPr>
              <p:cNvPr id="49" name="그림 48" descr="스크린샷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5E9F6DD5-4577-6F2E-8D33-D43874B28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2483" r="2234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098" r="75169" b="17668"/>
              <a:stretch/>
            </p:blipFill>
            <p:spPr>
              <a:xfrm>
                <a:off x="609015" y="4914017"/>
                <a:ext cx="1050925" cy="6390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3652D65-D877-7EDF-9250-56326DE9ADE9}"/>
                  </a:ext>
                </a:extLst>
              </p:cNvPr>
              <p:cNvSpPr txBox="1"/>
              <p:nvPr/>
            </p:nvSpPr>
            <p:spPr>
              <a:xfrm>
                <a:off x="622329" y="5509151"/>
                <a:ext cx="10509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/>
                  <a:t>SR </a:t>
                </a:r>
                <a:r>
                  <a:rPr lang="ko-KR" altLang="en-US" sz="800" dirty="0" err="1"/>
                  <a:t>에반젤린</a:t>
                </a:r>
                <a:endParaRPr lang="ko-KR" altLang="en-US" sz="800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8B6BB8-1B9A-C55E-04BA-38364C323A24}"/>
                </a:ext>
              </a:extLst>
            </p:cNvPr>
            <p:cNvSpPr txBox="1"/>
            <p:nvPr/>
          </p:nvSpPr>
          <p:spPr>
            <a:xfrm>
              <a:off x="3643422" y="3559550"/>
              <a:ext cx="10509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SSR </a:t>
              </a:r>
              <a:r>
                <a:rPr lang="ko-KR" altLang="en-US" sz="800" dirty="0"/>
                <a:t>기사 </a:t>
              </a:r>
              <a:r>
                <a:rPr lang="ko-KR" altLang="en-US" sz="800" dirty="0" err="1"/>
                <a:t>에반젤린</a:t>
              </a:r>
              <a:endParaRPr lang="ko-KR" altLang="en-US" sz="800" dirty="0"/>
            </a:p>
          </p:txBody>
        </p:sp>
      </p:grpSp>
      <p:pic>
        <p:nvPicPr>
          <p:cNvPr id="55" name="그림 54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3936879E-52DC-C009-B201-D8EA9E95BA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27765" r="47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2" t="33006" r="49887" b="19949"/>
          <a:stretch/>
        </p:blipFill>
        <p:spPr>
          <a:xfrm>
            <a:off x="680313" y="5467401"/>
            <a:ext cx="1050925" cy="6232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A3006DE-E29A-B0C4-0004-B2C6B3079725}"/>
              </a:ext>
            </a:extLst>
          </p:cNvPr>
          <p:cNvSpPr txBox="1"/>
          <p:nvPr/>
        </p:nvSpPr>
        <p:spPr>
          <a:xfrm>
            <a:off x="610963" y="6038939"/>
            <a:ext cx="1050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SSR </a:t>
            </a:r>
            <a:r>
              <a:rPr lang="ko-KR" altLang="en-US" sz="800" dirty="0"/>
              <a:t>기사 </a:t>
            </a:r>
            <a:r>
              <a:rPr lang="ko-KR" altLang="en-US" sz="800" dirty="0" err="1"/>
              <a:t>에반젤린</a:t>
            </a:r>
            <a:endParaRPr lang="ko-KR" altLang="en-US" sz="800" dirty="0"/>
          </a:p>
        </p:txBody>
      </p:sp>
      <p:sp>
        <p:nvSpPr>
          <p:cNvPr id="57" name="더하기 기호 56">
            <a:extLst>
              <a:ext uri="{FF2B5EF4-FFF2-40B4-BE49-F238E27FC236}">
                <a16:creationId xmlns:a16="http://schemas.microsoft.com/office/drawing/2014/main" id="{BC4C90BC-7813-1EDE-D7B3-5EDFBD78AFFD}"/>
              </a:ext>
            </a:extLst>
          </p:cNvPr>
          <p:cNvSpPr/>
          <p:nvPr/>
        </p:nvSpPr>
        <p:spPr>
          <a:xfrm>
            <a:off x="1643923" y="5552324"/>
            <a:ext cx="465815" cy="50165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같음 기호 57">
            <a:extLst>
              <a:ext uri="{FF2B5EF4-FFF2-40B4-BE49-F238E27FC236}">
                <a16:creationId xmlns:a16="http://schemas.microsoft.com/office/drawing/2014/main" id="{C4BAD762-32EF-8402-0311-263F9B47ACE8}"/>
              </a:ext>
            </a:extLst>
          </p:cNvPr>
          <p:cNvSpPr/>
          <p:nvPr/>
        </p:nvSpPr>
        <p:spPr>
          <a:xfrm>
            <a:off x="4733155" y="5606083"/>
            <a:ext cx="515890" cy="37094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E88C96-FC09-BA6E-02C6-FB867B4524A6}"/>
              </a:ext>
            </a:extLst>
          </p:cNvPr>
          <p:cNvSpPr txBox="1"/>
          <p:nvPr/>
        </p:nvSpPr>
        <p:spPr>
          <a:xfrm>
            <a:off x="2146939" y="6047454"/>
            <a:ext cx="1050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SSR </a:t>
            </a:r>
            <a:r>
              <a:rPr lang="ko-KR" altLang="en-US" sz="800" dirty="0"/>
              <a:t>성자 루카스</a:t>
            </a:r>
          </a:p>
        </p:txBody>
      </p:sp>
      <p:sp>
        <p:nvSpPr>
          <p:cNvPr id="60" name="더하기 기호 59">
            <a:extLst>
              <a:ext uri="{FF2B5EF4-FFF2-40B4-BE49-F238E27FC236}">
                <a16:creationId xmlns:a16="http://schemas.microsoft.com/office/drawing/2014/main" id="{2E16051B-3065-C442-5D67-D15975207838}"/>
              </a:ext>
            </a:extLst>
          </p:cNvPr>
          <p:cNvSpPr/>
          <p:nvPr/>
        </p:nvSpPr>
        <p:spPr>
          <a:xfrm>
            <a:off x="3211021" y="5530274"/>
            <a:ext cx="465815" cy="50165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D17AFD-53B3-4670-A1C1-7CAEF0B052DB}"/>
              </a:ext>
            </a:extLst>
          </p:cNvPr>
          <p:cNvSpPr txBox="1"/>
          <p:nvPr/>
        </p:nvSpPr>
        <p:spPr>
          <a:xfrm>
            <a:off x="3726178" y="6053974"/>
            <a:ext cx="1050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SSR </a:t>
            </a:r>
            <a:r>
              <a:rPr lang="ko-KR" altLang="en-US" sz="800" dirty="0" err="1"/>
              <a:t>데미안</a:t>
            </a:r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51C9A2-5B39-1DC7-E4F7-9222709CD562}"/>
              </a:ext>
            </a:extLst>
          </p:cNvPr>
          <p:cNvSpPr txBox="1"/>
          <p:nvPr/>
        </p:nvSpPr>
        <p:spPr>
          <a:xfrm>
            <a:off x="5275580" y="6031924"/>
            <a:ext cx="1677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EX </a:t>
            </a:r>
            <a:r>
              <a:rPr lang="ko-KR" altLang="en-US" sz="800" dirty="0"/>
              <a:t>전장의 지휘관 </a:t>
            </a:r>
            <a:r>
              <a:rPr lang="ko-KR" altLang="en-US" sz="800" dirty="0" err="1"/>
              <a:t>애쉬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8717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A5F78-DAFB-F239-F87A-E5ACC6CD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F0924F-430B-026F-BC33-A197585271E7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5BC4E2-1B7C-0AD0-1E0B-BF44BF8CDF77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00D22-E016-C46A-A51D-86889D2E9A0E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F66B8-8857-4157-F940-28AD4596CA37}"/>
              </a:ext>
            </a:extLst>
          </p:cNvPr>
          <p:cNvSpPr txBox="1"/>
          <p:nvPr/>
        </p:nvSpPr>
        <p:spPr>
          <a:xfrm>
            <a:off x="181115" y="301807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3200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BDD8D-15DB-4418-779E-FB9F3A48B892}"/>
              </a:ext>
            </a:extLst>
          </p:cNvPr>
          <p:cNvSpPr txBox="1"/>
          <p:nvPr/>
        </p:nvSpPr>
        <p:spPr>
          <a:xfrm>
            <a:off x="181115" y="848325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목표를 부여하는 직관적 성장 단계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E85B0921-2956-1259-AB10-1E0812B26807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캐릭터 조합 시스템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조합식에 따른 캐릭터를 조합한다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865DF-59A0-97EE-E4DE-7FD70CD2B197}"/>
              </a:ext>
            </a:extLst>
          </p:cNvPr>
          <p:cNvSpPr txBox="1"/>
          <p:nvPr/>
        </p:nvSpPr>
        <p:spPr>
          <a:xfrm>
            <a:off x="476250" y="1539050"/>
            <a:ext cx="7785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기획의도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직관적 특징의 캐릭터를 통해 자신의 성장 경로를 명확히 이해하고</a:t>
            </a:r>
            <a:br>
              <a:rPr lang="en-US" altLang="ko-KR" sz="1200" dirty="0"/>
            </a:br>
            <a:r>
              <a:rPr lang="ko-KR" altLang="en-US" sz="1200" dirty="0"/>
              <a:t>게임을 즐길 수 있도록 목표를 제공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 descr="클립아트, 애니메이션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0F77C1AC-09CF-37F9-02A4-9BFC12923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4" r="49887"/>
          <a:stretch/>
        </p:blipFill>
        <p:spPr>
          <a:xfrm>
            <a:off x="7828057" y="3774857"/>
            <a:ext cx="1031781" cy="1290844"/>
          </a:xfrm>
          <a:prstGeom prst="rect">
            <a:avLst/>
          </a:prstGeom>
        </p:spPr>
      </p:pic>
      <p:pic>
        <p:nvPicPr>
          <p:cNvPr id="28" name="그림 27" descr="스크린샷, 애니메이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4E89CE9-F0DB-4495-A8FB-6043746D4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6" r="50263"/>
          <a:stretch/>
        </p:blipFill>
        <p:spPr>
          <a:xfrm>
            <a:off x="10066245" y="2227124"/>
            <a:ext cx="1020855" cy="1287317"/>
          </a:xfrm>
          <a:prstGeom prst="rect">
            <a:avLst/>
          </a:prstGeom>
        </p:spPr>
      </p:pic>
      <p:pic>
        <p:nvPicPr>
          <p:cNvPr id="32" name="그림 31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01BB9894-80B6-9B9D-BEC3-BF07BE86C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2" r="49887"/>
          <a:stretch/>
        </p:blipFill>
        <p:spPr>
          <a:xfrm>
            <a:off x="6018398" y="3654472"/>
            <a:ext cx="1050925" cy="1324794"/>
          </a:xfrm>
          <a:prstGeom prst="rect">
            <a:avLst/>
          </a:prstGeom>
        </p:spPr>
      </p:pic>
      <p:pic>
        <p:nvPicPr>
          <p:cNvPr id="33" name="그림 32" descr="클립아트, 애니메이션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F39BA79A-B012-DB92-9CD7-50FD8CA9A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9"/>
          <a:stretch/>
        </p:blipFill>
        <p:spPr>
          <a:xfrm>
            <a:off x="6216698" y="330977"/>
            <a:ext cx="1063625" cy="1290844"/>
          </a:xfrm>
          <a:prstGeom prst="rect">
            <a:avLst/>
          </a:prstGeom>
        </p:spPr>
      </p:pic>
      <p:pic>
        <p:nvPicPr>
          <p:cNvPr id="34" name="그림 33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E36D6C6-E8FB-501E-BD4F-E30B272E5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9"/>
          <a:stretch/>
        </p:blipFill>
        <p:spPr>
          <a:xfrm>
            <a:off x="7280323" y="287999"/>
            <a:ext cx="1063625" cy="1324794"/>
          </a:xfrm>
          <a:prstGeom prst="rect">
            <a:avLst/>
          </a:prstGeom>
        </p:spPr>
      </p:pic>
      <p:pic>
        <p:nvPicPr>
          <p:cNvPr id="35" name="그림 34" descr="스크린샷, 애니메이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DAFC657D-D479-20EF-88B2-4F1FD10D2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4"/>
          <a:stretch/>
        </p:blipFill>
        <p:spPr>
          <a:xfrm>
            <a:off x="9476180" y="341066"/>
            <a:ext cx="1028702" cy="1287317"/>
          </a:xfrm>
          <a:prstGeom prst="rect">
            <a:avLst/>
          </a:prstGeom>
        </p:spPr>
      </p:pic>
      <p:pic>
        <p:nvPicPr>
          <p:cNvPr id="36" name="그림 35" descr="만화 영화, 스크린샷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803B4205-31D2-03F4-2729-16EA4E967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4"/>
          <a:stretch/>
        </p:blipFill>
        <p:spPr>
          <a:xfrm>
            <a:off x="8395713" y="333432"/>
            <a:ext cx="1028702" cy="1285933"/>
          </a:xfrm>
          <a:prstGeom prst="rect">
            <a:avLst/>
          </a:prstGeom>
        </p:spPr>
      </p:pic>
      <p:pic>
        <p:nvPicPr>
          <p:cNvPr id="37" name="그림 36" descr="만화 영화, 스크린샷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A10BD0F4-4AAC-5888-334D-082A00D95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10"/>
          <a:stretch/>
        </p:blipFill>
        <p:spPr>
          <a:xfrm>
            <a:off x="6216698" y="1688917"/>
            <a:ext cx="1023797" cy="1285933"/>
          </a:xfrm>
          <a:prstGeom prst="rect">
            <a:avLst/>
          </a:prstGeom>
        </p:spPr>
      </p:pic>
      <p:pic>
        <p:nvPicPr>
          <p:cNvPr id="38" name="그림 37" descr="만화 영화, 스크린샷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F055D9EB-B804-6BA3-B5D1-11F02E21A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0" r="50000"/>
          <a:stretch/>
        </p:blipFill>
        <p:spPr>
          <a:xfrm>
            <a:off x="7240495" y="1688917"/>
            <a:ext cx="1020855" cy="1285933"/>
          </a:xfrm>
          <a:prstGeom prst="rect">
            <a:avLst/>
          </a:prstGeom>
        </p:spPr>
      </p:pic>
      <p:pic>
        <p:nvPicPr>
          <p:cNvPr id="39" name="그림 38" descr="스크린샷, 애니메이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ABDE1E7F-23C8-768C-B0F1-62BB10CF0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4"/>
          <a:stretch/>
        </p:blipFill>
        <p:spPr>
          <a:xfrm>
            <a:off x="8949129" y="2131937"/>
            <a:ext cx="1054101" cy="1287317"/>
          </a:xfrm>
          <a:prstGeom prst="rect">
            <a:avLst/>
          </a:prstGeom>
        </p:spPr>
      </p:pic>
      <p:pic>
        <p:nvPicPr>
          <p:cNvPr id="41" name="그림 40" descr="클립아트, 애니메이션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C2F3AFA3-4392-03E5-5C54-F71486EB5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21"/>
          <a:stretch/>
        </p:blipFill>
        <p:spPr>
          <a:xfrm>
            <a:off x="9034465" y="3774857"/>
            <a:ext cx="1031780" cy="1290844"/>
          </a:xfrm>
          <a:prstGeom prst="rect">
            <a:avLst/>
          </a:prstGeom>
        </p:spPr>
      </p:pic>
      <p:pic>
        <p:nvPicPr>
          <p:cNvPr id="42" name="그림 41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4EBD7E22-0EBE-3E9C-52F6-B691205A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69"/>
          <a:stretch/>
        </p:blipFill>
        <p:spPr>
          <a:xfrm>
            <a:off x="10425160" y="3864501"/>
            <a:ext cx="1050925" cy="13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B0C29-0E85-FD2E-D87F-D2818F64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4E9749F-02EB-F918-76BD-C8697E54E9ED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2BC17B-B01D-926E-F2EB-B349BC4196A0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B3640-965D-2B2B-BFFE-DF85E1BE76DB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AC14-CC74-9E96-AD11-E80076707133}"/>
              </a:ext>
            </a:extLst>
          </p:cNvPr>
          <p:cNvSpPr txBox="1"/>
          <p:nvPr/>
        </p:nvSpPr>
        <p:spPr>
          <a:xfrm>
            <a:off x="181115" y="301807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8F3C9-CEF1-B4CF-6E93-29726C16EFEB}"/>
              </a:ext>
            </a:extLst>
          </p:cNvPr>
          <p:cNvSpPr txBox="1"/>
          <p:nvPr/>
        </p:nvSpPr>
        <p:spPr>
          <a:xfrm>
            <a:off x="181115" y="848325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캐릭터의 서사를 알려주는 스킬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DF45E-8B1A-A8CA-C60A-7D97DB5EF133}"/>
              </a:ext>
            </a:extLst>
          </p:cNvPr>
          <p:cNvSpPr txBox="1"/>
          <p:nvPr/>
        </p:nvSpPr>
        <p:spPr>
          <a:xfrm>
            <a:off x="476250" y="1539050"/>
            <a:ext cx="778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기획의도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CF2EDC90-6D08-B04E-0FDB-3F16DAAF8016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각 캐릭터는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1~4</a:t>
            </a: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개의 스킬을 가진다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모든 스킬은 캐릭터가 공격할 때 각 스킬에 할당된 확률로 발동한다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스킬은 패시브와 액티브로 나뉜다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패시브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버프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디버프</a:t>
            </a: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액티브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단일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범위</a:t>
            </a: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캐릭터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스</a:t>
            </a: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시스템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필요한 것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스킬 테이블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테이블에 </a:t>
            </a:r>
            <a:r>
              <a:rPr lang="ko-KR" altLang="en-US" sz="1200" dirty="0" err="1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들어갓</a:t>
            </a: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 것 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– </a:t>
            </a:r>
            <a:r>
              <a:rPr lang="ko-KR" altLang="en-US" sz="1200" dirty="0" err="1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추가중</a:t>
            </a: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스킬 발동 로직</a:t>
            </a: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스킬 범위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7CA4022-B67D-E796-FF7C-5D620E88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9925"/>
              </p:ext>
            </p:extLst>
          </p:nvPr>
        </p:nvGraphicFramePr>
        <p:xfrm>
          <a:off x="5928041" y="4830388"/>
          <a:ext cx="54864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90985364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8905112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6682408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218423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9800365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455648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7499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4370242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AKType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84605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공격력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공격타입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공격속도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공격범위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647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4823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48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CA825-FA87-8ED9-2C80-6E81CD2BD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4548CDD-DE84-26E1-8114-C0838547C606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50CE1E-E4BD-E08B-3400-14776E5A0F4C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92B15-58DD-CF23-057D-BFF7790B60FB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DB54A-F45A-0611-6CA1-2BC7FF82035D}"/>
              </a:ext>
            </a:extLst>
          </p:cNvPr>
          <p:cNvSpPr txBox="1"/>
          <p:nvPr/>
        </p:nvSpPr>
        <p:spPr>
          <a:xfrm>
            <a:off x="181115" y="301807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9C9A9-D603-F876-4652-B8D8BA55F47C}"/>
              </a:ext>
            </a:extLst>
          </p:cNvPr>
          <p:cNvSpPr txBox="1"/>
          <p:nvPr/>
        </p:nvSpPr>
        <p:spPr>
          <a:xfrm>
            <a:off x="181115" y="848325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목표를 부여하는 직관적 성장 단계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A53B8E78-416C-0844-B65F-C7523432DFBE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24776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캐릭터 강화 시스템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필요한 것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강화소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UI</a:t>
            </a: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강화 아이콘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스크립트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강화 레벨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수치</a:t>
            </a:r>
            <a:r>
              <a:rPr lang="en-US" altLang="ko-KR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소모 재화 테이블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강화 로직 추가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EA9DF-76C8-ED42-1A23-38DF8FAB70A6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캐릭터 성장 시스템</a:t>
            </a:r>
          </a:p>
        </p:txBody>
      </p:sp>
    </p:spTree>
    <p:extLst>
      <p:ext uri="{BB962C8B-B14F-4D97-AF65-F5344CB8AC3E}">
        <p14:creationId xmlns:p14="http://schemas.microsoft.com/office/powerpoint/2010/main" val="286880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BC1F07-99F9-6288-50DA-A7098C99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F847A7-5F84-A6A4-3470-B9F71D50B7BA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13D4CD-E739-B6A3-8230-9D3857FFD91A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9E16-CFEB-86EE-0653-09D7A42B5D5C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2E18A-98C3-2F06-AF4C-BBAC7EA30F0B}"/>
              </a:ext>
            </a:extLst>
          </p:cNvPr>
          <p:cNvSpPr txBox="1"/>
          <p:nvPr/>
        </p:nvSpPr>
        <p:spPr>
          <a:xfrm>
            <a:off x="181115" y="301807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3200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7F150-8862-9FF4-2650-2D17DF09D67D}"/>
              </a:ext>
            </a:extLst>
          </p:cNvPr>
          <p:cNvSpPr txBox="1"/>
          <p:nvPr/>
        </p:nvSpPr>
        <p:spPr>
          <a:xfrm>
            <a:off x="181115" y="848325"/>
            <a:ext cx="778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특징적 상징과 직관적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전략적 특성을 가진 캐릭터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1B03442F-559C-A643-F54B-AF62283E6656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캐릭터 테이블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rgbClr val="212529"/>
                </a:solidFill>
                <a:latin typeface="맑은 고딕" panose="020F0302020204030204"/>
                <a:ea typeface="맑은 고딕" panose="020B0503020000020004" pitchFamily="50" charset="-127"/>
              </a:rPr>
              <a:t>스킬 테이블</a:t>
            </a:r>
            <a:endParaRPr lang="en-US" altLang="ko-KR" sz="1200" dirty="0">
              <a:solidFill>
                <a:srgbClr val="212529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B6D6A-C839-1841-A854-527B4538E8D7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테이블 예시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7B490FC-396E-BD7B-33A9-8E99D003B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16365"/>
              </p:ext>
            </p:extLst>
          </p:nvPr>
        </p:nvGraphicFramePr>
        <p:xfrm>
          <a:off x="615950" y="2925158"/>
          <a:ext cx="10515595" cy="937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109">
                  <a:extLst>
                    <a:ext uri="{9D8B030D-6E8A-4147-A177-3AD203B41FA5}">
                      <a16:colId xmlns:a16="http://schemas.microsoft.com/office/drawing/2014/main" val="1187985181"/>
                    </a:ext>
                  </a:extLst>
                </a:gridCol>
                <a:gridCol w="1826742">
                  <a:extLst>
                    <a:ext uri="{9D8B030D-6E8A-4147-A177-3AD203B41FA5}">
                      <a16:colId xmlns:a16="http://schemas.microsoft.com/office/drawing/2014/main" val="288223943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2179601545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824916129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797397733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2374042680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1918809682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1434194486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1943052600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4235932046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244858210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4128354484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1406599136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200308288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2147622095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1432897530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1482441272"/>
                    </a:ext>
                  </a:extLst>
                </a:gridCol>
                <a:gridCol w="511109">
                  <a:extLst>
                    <a:ext uri="{9D8B030D-6E8A-4147-A177-3AD203B41FA5}">
                      <a16:colId xmlns:a16="http://schemas.microsoft.com/office/drawing/2014/main" val="4252648637"/>
                    </a:ext>
                  </a:extLst>
                </a:gridCol>
              </a:tblGrid>
              <a:tr h="15617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num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AKType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AKS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Speed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SK1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SK2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SK3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SK4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SK5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SK6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Combin1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Combin2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Combin3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Combin4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extLst>
                  <a:ext uri="{0D108BD9-81ED-4DB2-BD59-A6C34878D82A}">
                    <a16:rowId xmlns:a16="http://schemas.microsoft.com/office/drawing/2014/main" val="75513295"/>
                  </a:ext>
                </a:extLst>
              </a:tr>
              <a:tr h="156172"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이름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체력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마나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공격력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공격타입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공격속도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이동속도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스킬</a:t>
                      </a:r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스킬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스킬</a:t>
                      </a:r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스킬</a:t>
                      </a:r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스킬</a:t>
                      </a:r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스킬</a:t>
                      </a:r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조합</a:t>
                      </a:r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조합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조합</a:t>
                      </a:r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조합</a:t>
                      </a:r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extLst>
                  <a:ext uri="{0D108BD9-81ED-4DB2-BD59-A6C34878D82A}">
                    <a16:rowId xmlns:a16="http://schemas.microsoft.com/office/drawing/2014/main" val="561208306"/>
                  </a:ext>
                </a:extLst>
              </a:tr>
              <a:tr h="156172">
                <a:tc>
                  <a:txBody>
                    <a:bodyPr/>
                    <a:lstStyle/>
                    <a:p>
                      <a:pPr algn="r" fontAlgn="b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Int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Int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extLst>
                  <a:ext uri="{0D108BD9-81ED-4DB2-BD59-A6C34878D82A}">
                    <a16:rowId xmlns:a16="http://schemas.microsoft.com/office/drawing/2014/main" val="558374440"/>
                  </a:ext>
                </a:extLst>
              </a:tr>
              <a:tr h="15617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루카스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extLst>
                  <a:ext uri="{0D108BD9-81ED-4DB2-BD59-A6C34878D82A}">
                    <a16:rowId xmlns:a16="http://schemas.microsoft.com/office/drawing/2014/main" val="4045574685"/>
                  </a:ext>
                </a:extLst>
              </a:tr>
              <a:tr h="15617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에반젤린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extLst>
                  <a:ext uri="{0D108BD9-81ED-4DB2-BD59-A6C34878D82A}">
                    <a16:rowId xmlns:a16="http://schemas.microsoft.com/office/drawing/2014/main" val="851751378"/>
                  </a:ext>
                </a:extLst>
              </a:tr>
              <a:tr h="15617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쥬피터 쥬니어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9" marR="7099" marT="7099" marB="0" anchor="b"/>
                </a:tc>
                <a:extLst>
                  <a:ext uri="{0D108BD9-81ED-4DB2-BD59-A6C34878D82A}">
                    <a16:rowId xmlns:a16="http://schemas.microsoft.com/office/drawing/2014/main" val="357308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39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B4554C-B452-19F6-7A54-BA02E99ED936}"/>
              </a:ext>
            </a:extLst>
          </p:cNvPr>
          <p:cNvCxnSpPr>
            <a:cxnSpLocks/>
          </p:cNvCxnSpPr>
          <p:nvPr/>
        </p:nvCxnSpPr>
        <p:spPr>
          <a:xfrm>
            <a:off x="431800" y="838200"/>
            <a:ext cx="5664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B8A9AD-8195-8C86-CE1C-F6A460165C12}"/>
              </a:ext>
            </a:extLst>
          </p:cNvPr>
          <p:cNvSpPr txBox="1"/>
          <p:nvPr/>
        </p:nvSpPr>
        <p:spPr>
          <a:xfrm>
            <a:off x="431800" y="244614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501-69D6-8EC3-76E5-E2A8F04188F5}"/>
              </a:ext>
            </a:extLst>
          </p:cNvPr>
          <p:cNvSpPr txBox="1"/>
          <p:nvPr/>
        </p:nvSpPr>
        <p:spPr>
          <a:xfrm>
            <a:off x="1148663" y="424959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+mn-ea"/>
              </a:rPr>
              <a:t>table of contents</a:t>
            </a:r>
            <a:endParaRPr lang="ko-KR" altLang="en-US" sz="11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D6761E-E0CA-98E0-22F9-53FB35718B33}"/>
              </a:ext>
            </a:extLst>
          </p:cNvPr>
          <p:cNvGrpSpPr/>
          <p:nvPr/>
        </p:nvGrpSpPr>
        <p:grpSpPr>
          <a:xfrm>
            <a:off x="1148663" y="1344424"/>
            <a:ext cx="2775439" cy="400110"/>
            <a:chOff x="1148663" y="1544479"/>
            <a:chExt cx="2775439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5C485-9651-C05B-ABD8-637DE75753BD}"/>
                </a:ext>
              </a:extLst>
            </p:cNvPr>
            <p:cNvSpPr txBox="1"/>
            <p:nvPr/>
          </p:nvSpPr>
          <p:spPr>
            <a:xfrm>
              <a:off x="1148663" y="154447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1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9FC993-5659-1136-C0C3-AEA0E5C98224}"/>
                </a:ext>
              </a:extLst>
            </p:cNvPr>
            <p:cNvSpPr txBox="1"/>
            <p:nvPr/>
          </p:nvSpPr>
          <p:spPr>
            <a:xfrm>
              <a:off x="2405738" y="1544479"/>
              <a:ext cx="1518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기획의도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F120E-215A-0BE4-B2E7-059B5527057C}"/>
              </a:ext>
            </a:extLst>
          </p:cNvPr>
          <p:cNvGrpSpPr/>
          <p:nvPr/>
        </p:nvGrpSpPr>
        <p:grpSpPr>
          <a:xfrm>
            <a:off x="1148663" y="2413240"/>
            <a:ext cx="2608727" cy="400110"/>
            <a:chOff x="1148663" y="1544479"/>
            <a:chExt cx="2608727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2427D1-C469-EF0D-B28F-1E0707D86D6E}"/>
                </a:ext>
              </a:extLst>
            </p:cNvPr>
            <p:cNvSpPr txBox="1"/>
            <p:nvPr/>
          </p:nvSpPr>
          <p:spPr>
            <a:xfrm>
              <a:off x="1148663" y="154447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2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202641-10A5-8C6F-A0CF-A82710F84AAE}"/>
                </a:ext>
              </a:extLst>
            </p:cNvPr>
            <p:cNvSpPr txBox="1"/>
            <p:nvPr/>
          </p:nvSpPr>
          <p:spPr>
            <a:xfrm>
              <a:off x="2405738" y="1544479"/>
              <a:ext cx="1351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컨셉 맵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A00AD2-8FB1-A6F0-E878-6CE074EEB4EA}"/>
              </a:ext>
            </a:extLst>
          </p:cNvPr>
          <p:cNvGrpSpPr/>
          <p:nvPr/>
        </p:nvGrpSpPr>
        <p:grpSpPr>
          <a:xfrm>
            <a:off x="1148663" y="3482056"/>
            <a:ext cx="2108590" cy="400110"/>
            <a:chOff x="1148663" y="1544479"/>
            <a:chExt cx="2108590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80A12B-BD2B-DBA7-18C3-61E0A1CEDB2E}"/>
                </a:ext>
              </a:extLst>
            </p:cNvPr>
            <p:cNvSpPr txBox="1"/>
            <p:nvPr/>
          </p:nvSpPr>
          <p:spPr>
            <a:xfrm>
              <a:off x="1148663" y="1544479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3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3E3BBF-39F3-824C-968F-2A4EFEB856B6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위험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E6D82B-5CCF-7770-7081-346F9B92F5DD}"/>
              </a:ext>
            </a:extLst>
          </p:cNvPr>
          <p:cNvGrpSpPr/>
          <p:nvPr/>
        </p:nvGrpSpPr>
        <p:grpSpPr>
          <a:xfrm>
            <a:off x="1148663" y="4550872"/>
            <a:ext cx="2442015" cy="400110"/>
            <a:chOff x="1148663" y="1544479"/>
            <a:chExt cx="2442015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04932-DB17-29EB-0CE9-684051C18672}"/>
                </a:ext>
              </a:extLst>
            </p:cNvPr>
            <p:cNvSpPr txBox="1"/>
            <p:nvPr/>
          </p:nvSpPr>
          <p:spPr>
            <a:xfrm>
              <a:off x="1148663" y="1544479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4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C623D0-DBAF-6EFF-A620-7A269ACFF410}"/>
                </a:ext>
              </a:extLst>
            </p:cNvPr>
            <p:cNvSpPr txBox="1"/>
            <p:nvPr/>
          </p:nvSpPr>
          <p:spPr>
            <a:xfrm>
              <a:off x="2405738" y="1544479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시스템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08C5EE-A569-6248-3AE1-B40146B95008}"/>
              </a:ext>
            </a:extLst>
          </p:cNvPr>
          <p:cNvCxnSpPr>
            <a:cxnSpLocks/>
          </p:cNvCxnSpPr>
          <p:nvPr/>
        </p:nvCxnSpPr>
        <p:spPr>
          <a:xfrm>
            <a:off x="444500" y="6515100"/>
            <a:ext cx="56642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D5B9060-A488-9B28-B580-BFACB6D6FFE1}"/>
              </a:ext>
            </a:extLst>
          </p:cNvPr>
          <p:cNvGrpSpPr/>
          <p:nvPr/>
        </p:nvGrpSpPr>
        <p:grpSpPr>
          <a:xfrm>
            <a:off x="1148663" y="5619690"/>
            <a:ext cx="3609001" cy="400110"/>
            <a:chOff x="1148663" y="1544479"/>
            <a:chExt cx="3609001" cy="4001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417600-B510-A1A0-E4BA-9808C367CC1B}"/>
                </a:ext>
              </a:extLst>
            </p:cNvPr>
            <p:cNvSpPr txBox="1"/>
            <p:nvPr/>
          </p:nvSpPr>
          <p:spPr>
            <a:xfrm>
              <a:off x="1148663" y="154447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5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9356D6-A4E4-CB9F-6BEC-11DFE3BEE9A1}"/>
                </a:ext>
              </a:extLst>
            </p:cNvPr>
            <p:cNvSpPr txBox="1"/>
            <p:nvPr/>
          </p:nvSpPr>
          <p:spPr>
            <a:xfrm>
              <a:off x="2405738" y="1544479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 err="1">
                  <a:solidFill>
                    <a:schemeClr val="tx2"/>
                  </a:solidFill>
                </a:rPr>
                <a:t>밴치마킹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 게임</a:t>
              </a:r>
            </a:p>
          </p:txBody>
        </p:sp>
      </p:grpSp>
      <p:pic>
        <p:nvPicPr>
          <p:cNvPr id="47" name="그림 46" descr="장식, 여러개이(가) 표시된 사진&#10;&#10;자동 생성된 설명">
            <a:extLst>
              <a:ext uri="{FF2B5EF4-FFF2-40B4-BE49-F238E27FC236}">
                <a16:creationId xmlns:a16="http://schemas.microsoft.com/office/drawing/2014/main" id="{98A21C22-8133-8103-4BF7-333FE128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45" y="1506800"/>
            <a:ext cx="5486840" cy="43129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902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0F44B-126D-1AEB-090F-6813CE04A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1F6D0F-795E-54E7-6E6D-2AD2CA08B285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성장을 따르고 싶게 만드는 인도자적 캐릭터 </a:t>
            </a:r>
            <a:r>
              <a:rPr lang="en-US" altLang="ko-KR" sz="1600" dirty="0"/>
              <a:t>(</a:t>
            </a:r>
            <a:r>
              <a:rPr lang="ko-KR" altLang="en-US" sz="1600" dirty="0"/>
              <a:t>장르에 어울리는 특징을 가진 캐릭터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BE077C-E1FC-B9BD-1CE1-9EC47901A493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7C335E-78C4-9C3A-6161-9056D9AFC79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7D814-53A4-D7E3-31FC-D40EE2206444}"/>
              </a:ext>
            </a:extLst>
          </p:cNvPr>
          <p:cNvSpPr txBox="1"/>
          <p:nvPr/>
        </p:nvSpPr>
        <p:spPr>
          <a:xfrm>
            <a:off x="181115" y="30180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기획의도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37DE91-9095-EF90-BBBB-1E74B84E9DDA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99A7CD-AC82-D1F8-127E-B5F1C66F1842}"/>
              </a:ext>
            </a:extLst>
          </p:cNvPr>
          <p:cNvSpPr/>
          <p:nvPr/>
        </p:nvSpPr>
        <p:spPr>
          <a:xfrm>
            <a:off x="237531" y="1376774"/>
            <a:ext cx="12185572" cy="4967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/>
              <a:t>성장</a:t>
            </a:r>
            <a:endParaRPr lang="en-US" altLang="ko-KR" sz="1200" b="1" dirty="0"/>
          </a:p>
          <a:p>
            <a:pPr marL="628650" lvl="1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/>
              <a:t>다양한 성장으로 인도하는 직관적 특징의 캐릭터를 제공</a:t>
            </a:r>
            <a:endParaRPr lang="en-US" altLang="ko-KR" sz="1200" b="1" dirty="0"/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ym typeface="Wingdings" panose="05000000000000000000" pitchFamily="2" charset="2"/>
              </a:rPr>
              <a:t>   </a:t>
            </a:r>
            <a:r>
              <a:rPr kumimoji="1" lang="en-US" altLang="ko-KR" sz="1050" b="1" dirty="0">
                <a:sym typeface="Wingdings" panose="05000000000000000000" pitchFamily="2" charset="2"/>
              </a:rPr>
              <a:t></a:t>
            </a:r>
            <a:r>
              <a:rPr lang="ko-KR" altLang="en-US" sz="1050" dirty="0"/>
              <a:t> 명확한 역할을 가진 인도자로서</a:t>
            </a:r>
            <a:r>
              <a:rPr lang="en-US" altLang="ko-KR" sz="1050" dirty="0"/>
              <a:t>, </a:t>
            </a:r>
            <a:r>
              <a:rPr lang="ko-KR" altLang="en-US" sz="1050" dirty="0"/>
              <a:t>유저들이 게임에 쉽게 몰입하고 즐거움을 느낄 수 있다</a:t>
            </a:r>
            <a:r>
              <a:rPr lang="en-US" altLang="ko-KR" sz="1050" dirty="0"/>
              <a:t>.</a:t>
            </a:r>
            <a:endParaRPr kumimoji="1" lang="en-US" altLang="ko-KR" sz="1050" b="1" dirty="0">
              <a:sym typeface="Wingdings" panose="05000000000000000000" pitchFamily="2" charset="2"/>
            </a:endParaRPr>
          </a:p>
          <a:p>
            <a:pPr marL="628650" lvl="1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/>
              <a:t>캐릭터를 통해 자신의 성장 경로를 명확히 이해하고 게임을 즐길 수 있도록 목표를 제공</a:t>
            </a:r>
            <a:endParaRPr lang="en-US" altLang="ko-KR" sz="1200" b="1" dirty="0"/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ym typeface="Wingdings" panose="05000000000000000000" pitchFamily="2" charset="2"/>
              </a:rPr>
              <a:t>   </a:t>
            </a:r>
            <a:r>
              <a:rPr kumimoji="1" lang="en-US" altLang="ko-KR" sz="1050" b="1" dirty="0">
                <a:sym typeface="Wingdings" panose="05000000000000000000" pitchFamily="2" charset="2"/>
              </a:rPr>
              <a:t></a:t>
            </a:r>
            <a:r>
              <a:rPr lang="ko-KR" altLang="en-US" sz="1050" dirty="0"/>
              <a:t> 유저들이 게임 내에서 자신의 목표를 설정하고 달성하는 데 핵심적인 역할을 한다</a:t>
            </a:r>
            <a:r>
              <a:rPr lang="en-US" altLang="ko-KR" sz="1050" dirty="0"/>
              <a:t>.</a:t>
            </a:r>
            <a:endParaRPr kumimoji="1" lang="en-US" altLang="ko-KR" sz="105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2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ym typeface="Wingdings" panose="05000000000000000000" pitchFamily="2" charset="2"/>
              </a:rPr>
              <a:t>외형</a:t>
            </a:r>
            <a:endParaRPr kumimoji="1" lang="en-US" altLang="ko-KR" sz="1200" b="1" dirty="0">
              <a:sym typeface="Wingdings" panose="05000000000000000000" pitchFamily="2" charset="2"/>
            </a:endParaRPr>
          </a:p>
          <a:p>
            <a:pPr marL="628650" lvl="1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/>
              <a:t>캐릭터의 단계별 성장 모습을 외형과 오러 변화로 표현</a:t>
            </a:r>
            <a:endParaRPr kumimoji="1" lang="ja-JP" altLang="en-US" sz="1200" b="1" dirty="0"/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ym typeface="Wingdings" panose="05000000000000000000" pitchFamily="2" charset="2"/>
              </a:rPr>
              <a:t>   </a:t>
            </a:r>
            <a:r>
              <a:rPr kumimoji="1" lang="en-US" altLang="ko-KR" sz="1050" dirty="0">
                <a:sym typeface="Wingdings" panose="05000000000000000000" pitchFamily="2" charset="2"/>
              </a:rPr>
              <a:t> </a:t>
            </a:r>
            <a:r>
              <a:rPr kumimoji="1" lang="ko-KR" altLang="en-US" sz="1050" dirty="0">
                <a:sym typeface="Wingdings" panose="05000000000000000000" pitchFamily="2" charset="2"/>
              </a:rPr>
              <a:t>병사</a:t>
            </a:r>
            <a:r>
              <a:rPr kumimoji="1" lang="en-US" altLang="ko-KR" sz="1050" dirty="0">
                <a:sym typeface="Wingdings" panose="05000000000000000000" pitchFamily="2" charset="2"/>
              </a:rPr>
              <a:t>&gt; </a:t>
            </a:r>
            <a:r>
              <a:rPr kumimoji="1" lang="ko-KR" altLang="en-US" sz="1050" dirty="0">
                <a:sym typeface="Wingdings" panose="05000000000000000000" pitchFamily="2" charset="2"/>
              </a:rPr>
              <a:t>견습 기사</a:t>
            </a:r>
            <a:r>
              <a:rPr kumimoji="1" lang="en-US" altLang="ko-KR" sz="1050" dirty="0">
                <a:sym typeface="Wingdings" panose="05000000000000000000" pitchFamily="2" charset="2"/>
              </a:rPr>
              <a:t>&gt; </a:t>
            </a:r>
            <a:r>
              <a:rPr kumimoji="1" lang="ko-KR" altLang="en-US" sz="1050" dirty="0">
                <a:sym typeface="Wingdings" panose="05000000000000000000" pitchFamily="2" charset="2"/>
              </a:rPr>
              <a:t>기사 처럼 외형과 </a:t>
            </a:r>
            <a:r>
              <a:rPr kumimoji="1" lang="ko-KR" altLang="en-US" sz="1050" dirty="0" err="1">
                <a:sym typeface="Wingdings" panose="05000000000000000000" pitchFamily="2" charset="2"/>
              </a:rPr>
              <a:t>오러를</a:t>
            </a:r>
            <a:r>
              <a:rPr kumimoji="1" lang="ko-KR" altLang="en-US" sz="1050" dirty="0">
                <a:sym typeface="Wingdings" panose="05000000000000000000" pitchFamily="2" charset="2"/>
              </a:rPr>
              <a:t> 통해 성장 과정을 직관적으로 표현한다</a:t>
            </a:r>
            <a:r>
              <a:rPr kumimoji="1" lang="en-US" altLang="ko-KR" sz="1050" dirty="0">
                <a:sym typeface="Wingdings" panose="05000000000000000000" pitchFamily="2" charset="2"/>
              </a:rPr>
              <a:t>.</a:t>
            </a:r>
            <a:r>
              <a:rPr kumimoji="1" lang="ko-KR" altLang="en-US" sz="1050" dirty="0">
                <a:sym typeface="Wingdings" panose="05000000000000000000" pitchFamily="2" charset="2"/>
              </a:rPr>
              <a:t> </a:t>
            </a:r>
            <a:endParaRPr kumimoji="1" lang="en-US" altLang="ko-KR" sz="1050" dirty="0">
              <a:sym typeface="Wingdings" panose="05000000000000000000" pitchFamily="2" charset="2"/>
            </a:endParaRPr>
          </a:p>
          <a:p>
            <a:pPr marL="628650" lvl="1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/>
              <a:t>캐릭터 퍼스널 컬러를 이용한 전용 이펙트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스킬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와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키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아이템</a:t>
            </a: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ym typeface="Wingdings" panose="05000000000000000000" pitchFamily="2" charset="2"/>
              </a:rPr>
              <a:t>   </a:t>
            </a:r>
            <a:r>
              <a:rPr kumimoji="1" lang="en-US" altLang="ko-KR" sz="1050" dirty="0">
                <a:sym typeface="Wingdings" panose="05000000000000000000" pitchFamily="2" charset="2"/>
              </a:rPr>
              <a:t> </a:t>
            </a:r>
            <a:r>
              <a:rPr kumimoji="1" lang="ko-KR" altLang="en-US" sz="1050" dirty="0">
                <a:sym typeface="Wingdings" panose="05000000000000000000" pitchFamily="2" charset="2"/>
              </a:rPr>
              <a:t>옷</a:t>
            </a:r>
            <a:r>
              <a:rPr kumimoji="1" lang="en-US" altLang="ko-KR" sz="1050" dirty="0">
                <a:sym typeface="Wingdings" panose="05000000000000000000" pitchFamily="2" charset="2"/>
              </a:rPr>
              <a:t>, </a:t>
            </a:r>
            <a:r>
              <a:rPr kumimoji="1" lang="ko-KR" altLang="en-US" sz="1050" dirty="0">
                <a:sym typeface="Wingdings" panose="05000000000000000000" pitchFamily="2" charset="2"/>
              </a:rPr>
              <a:t>무기</a:t>
            </a:r>
            <a:r>
              <a:rPr kumimoji="1" lang="en-US" altLang="ko-KR" sz="1050" dirty="0">
                <a:sym typeface="Wingdings" panose="05000000000000000000" pitchFamily="2" charset="2"/>
              </a:rPr>
              <a:t>, </a:t>
            </a:r>
            <a:r>
              <a:rPr kumimoji="1" lang="ko-KR" altLang="en-US" sz="1050" dirty="0">
                <a:sym typeface="Wingdings" panose="05000000000000000000" pitchFamily="2" charset="2"/>
              </a:rPr>
              <a:t>오러 등 직관적인 외형과 색상으로 무슨 능력을 가진 캐릭터인지 추측 가능케 한다</a:t>
            </a:r>
            <a:r>
              <a:rPr kumimoji="1" lang="en-US" altLang="ko-KR" sz="1050" dirty="0">
                <a:sym typeface="Wingdings" panose="05000000000000000000" pitchFamily="2" charset="2"/>
              </a:rPr>
              <a:t>.</a:t>
            </a: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ym typeface="Wingdings" panose="05000000000000000000" pitchFamily="2" charset="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ym typeface="Wingdings" panose="05000000000000000000" pitchFamily="2" charset="2"/>
              </a:rPr>
              <a:t>전략</a:t>
            </a:r>
            <a:endParaRPr kumimoji="1" lang="en-US" altLang="ko-KR" sz="1200" b="1" dirty="0">
              <a:sym typeface="Wingdings" panose="05000000000000000000" pitchFamily="2" charset="2"/>
            </a:endParaRPr>
          </a:p>
          <a:p>
            <a:pPr marL="628650" lvl="1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/>
              <a:t>상성 관계의 직관적 이해를 돕는 쉬운 개념과 단어</a:t>
            </a:r>
            <a:endParaRPr lang="en-US" altLang="ko-KR" sz="1200" b="1" dirty="0"/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ym typeface="Wingdings" panose="05000000000000000000" pitchFamily="2" charset="2"/>
              </a:rPr>
              <a:t>   </a:t>
            </a:r>
            <a:r>
              <a:rPr kumimoji="1" lang="en-US" altLang="ko-KR" sz="1050" dirty="0">
                <a:sym typeface="Wingdings" panose="05000000000000000000" pitchFamily="2" charset="2"/>
              </a:rPr>
              <a:t></a:t>
            </a:r>
            <a:r>
              <a:rPr kumimoji="1" lang="ko-KR" altLang="en-US" sz="1050" dirty="0">
                <a:sym typeface="Wingdings" panose="05000000000000000000" pitchFamily="2" charset="2"/>
              </a:rPr>
              <a:t> 유저가 따로 공부할 필요 없이 직관적으로 이해할 수 있는 단어를 사용해 유저 이탈을 줄인다</a:t>
            </a:r>
            <a:r>
              <a:rPr kumimoji="1" lang="en-US" altLang="ko-KR" sz="1050" dirty="0">
                <a:sym typeface="Wingdings" panose="05000000000000000000" pitchFamily="2" charset="2"/>
              </a:rPr>
              <a:t>.</a:t>
            </a:r>
            <a:endParaRPr lang="en-US" altLang="ko-KR" sz="1050" dirty="0"/>
          </a:p>
          <a:p>
            <a:pPr marL="628650" lvl="1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/>
              <a:t>통상적 개념과 직결 되어 즉시 이해 가능한 버프</a:t>
            </a:r>
            <a:r>
              <a:rPr lang="en-US" altLang="ko-KR" sz="1200" b="1" dirty="0"/>
              <a:t>&amp;</a:t>
            </a:r>
            <a:r>
              <a:rPr lang="ko-KR" altLang="en-US" sz="1200" b="1" dirty="0" err="1"/>
              <a:t>디버프</a:t>
            </a:r>
            <a:endParaRPr lang="en-US" altLang="ko-KR" sz="1200" b="1" dirty="0"/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dirty="0">
                <a:sym typeface="Wingdings" panose="05000000000000000000" pitchFamily="2" charset="2"/>
              </a:rPr>
              <a:t>    RPG</a:t>
            </a:r>
            <a:r>
              <a:rPr kumimoji="1" lang="ko-KR" altLang="en-US" sz="1050" dirty="0">
                <a:sym typeface="Wingdings" panose="05000000000000000000" pitchFamily="2" charset="2"/>
              </a:rPr>
              <a:t>와 같은 통상적 개념의 상성 관계를 사용해 유저 이해를 높인다</a:t>
            </a:r>
            <a:r>
              <a:rPr kumimoji="1" lang="en-US" altLang="ko-KR" sz="1050" dirty="0">
                <a:sym typeface="Wingdings" panose="05000000000000000000" pitchFamily="2" charset="2"/>
              </a:rPr>
              <a:t>.</a:t>
            </a:r>
            <a:r>
              <a:rPr kumimoji="1" lang="ko-KR" altLang="en-US" sz="1050" dirty="0">
                <a:sym typeface="Wingdings" panose="05000000000000000000" pitchFamily="2" charset="2"/>
              </a:rPr>
              <a:t> </a:t>
            </a:r>
            <a:endParaRPr kumimoji="1" lang="en-US" altLang="ko-KR" sz="1050" dirty="0">
              <a:sym typeface="Wingdings" panose="05000000000000000000" pitchFamily="2" charset="2"/>
            </a:endParaRPr>
          </a:p>
          <a:p>
            <a:pPr marL="628650" lvl="1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000" b="1" dirty="0"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FBB731-48F9-8D31-1973-49D7E89EF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401" y="1160311"/>
            <a:ext cx="2943846" cy="1624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D41A3B-02E9-C331-D219-32D45AC04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401" y="2985893"/>
            <a:ext cx="2943846" cy="1698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ED2A61-E18C-8C0C-410D-25ABE776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400" y="4885291"/>
            <a:ext cx="2943845" cy="1598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427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87E86-6617-B745-02C6-F10E0E57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2D3B75D-A3B6-34BB-CE37-152D59C0909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2282C8-AC8F-4C31-62BA-AF157740003F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B2BDA4-74B6-EC84-E0B4-3542407211A5}"/>
              </a:ext>
            </a:extLst>
          </p:cNvPr>
          <p:cNvGrpSpPr/>
          <p:nvPr/>
        </p:nvGrpSpPr>
        <p:grpSpPr>
          <a:xfrm>
            <a:off x="1670519" y="1014423"/>
            <a:ext cx="8850962" cy="5219201"/>
            <a:chOff x="7807778" y="1193829"/>
            <a:chExt cx="4296048" cy="474967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F7D57F-6CC3-285D-C269-8867B485EEBF}"/>
                </a:ext>
              </a:extLst>
            </p:cNvPr>
            <p:cNvGrpSpPr/>
            <p:nvPr/>
          </p:nvGrpSpPr>
          <p:grpSpPr>
            <a:xfrm>
              <a:off x="8272045" y="1627159"/>
              <a:ext cx="3831781" cy="4316349"/>
              <a:chOff x="8158828" y="1627159"/>
              <a:chExt cx="3831781" cy="431634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C21FB56-EFA9-60F3-AFEC-C9F7D56D3428}"/>
                  </a:ext>
                </a:extLst>
              </p:cNvPr>
              <p:cNvSpPr/>
              <p:nvPr/>
            </p:nvSpPr>
            <p:spPr>
              <a:xfrm>
                <a:off x="8412486" y="1627159"/>
                <a:ext cx="2934788" cy="430786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lang="ko-KR" altLang="en-US" sz="130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장르에 어울리는 특징을 가진 캐릭터</a:t>
                </a:r>
                <a:endParaRPr lang="ko-KR" altLang="en-US" sz="13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F913AAC-C8B7-C207-0640-7E4975F55B80}"/>
                  </a:ext>
                </a:extLst>
              </p:cNvPr>
              <p:cNvSpPr/>
              <p:nvPr/>
            </p:nvSpPr>
            <p:spPr>
              <a:xfrm>
                <a:off x="8412486" y="2301540"/>
                <a:ext cx="2934788" cy="430786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lang="ko-KR" altLang="en-US" sz="130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특징적 상징과 직관적</a:t>
                </a:r>
                <a:r>
                  <a:rPr lang="en-US" altLang="ko-KR" sz="130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,</a:t>
                </a:r>
                <a:r>
                  <a:rPr lang="ko-KR" altLang="en-US" sz="130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 전략적 특성을 가진 캐릭터</a:t>
                </a:r>
                <a:endParaRPr lang="ko-KR" altLang="en-US" sz="13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C04B1FE-3950-BD86-F354-D5DE2EC08AF0}"/>
                  </a:ext>
                </a:extLst>
              </p:cNvPr>
              <p:cNvSpPr/>
              <p:nvPr/>
            </p:nvSpPr>
            <p:spPr>
              <a:xfrm>
                <a:off x="8158829" y="3122591"/>
                <a:ext cx="749813" cy="430786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dirty="0"/>
                  <a:t>성장</a:t>
                </a:r>
                <a:endParaRPr kumimoji="1" lang="ja-JP" altLang="en-US" sz="1300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0E85D01-F30D-F726-3325-E26381A8AB5E}"/>
                  </a:ext>
                </a:extLst>
              </p:cNvPr>
              <p:cNvSpPr/>
              <p:nvPr/>
            </p:nvSpPr>
            <p:spPr>
              <a:xfrm>
                <a:off x="8164189" y="3705184"/>
                <a:ext cx="1091531" cy="68501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목표를 부여하는 직관적 성장 단계</a:t>
                </a:r>
                <a:endParaRPr kumimoji="1" lang="ja-JP" altLang="en-US" sz="13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E8DB0E0-3704-DECF-77BF-FDFB81D3C22C}"/>
                  </a:ext>
                </a:extLst>
              </p:cNvPr>
              <p:cNvSpPr/>
              <p:nvPr/>
            </p:nvSpPr>
            <p:spPr>
              <a:xfrm>
                <a:off x="8164189" y="4477853"/>
                <a:ext cx="1091531" cy="68501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dirty="0"/>
                  <a:t>캐릭터 성장 단계와 연동된 </a:t>
                </a:r>
                <a:r>
                  <a:rPr kumimoji="1" lang="ko-KR" altLang="en-US" sz="1300" dirty="0" err="1"/>
                  <a:t>레어리티</a:t>
                </a:r>
                <a:r>
                  <a:rPr kumimoji="1" lang="ko-KR" altLang="en-US" sz="1300" dirty="0"/>
                  <a:t> 정립</a:t>
                </a:r>
                <a:endParaRPr kumimoji="1" lang="ja-JP" altLang="en-US" sz="13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FE5104F-2C5A-62C5-3988-2AC21B52DC55}"/>
                  </a:ext>
                </a:extLst>
              </p:cNvPr>
              <p:cNvSpPr/>
              <p:nvPr/>
            </p:nvSpPr>
            <p:spPr>
              <a:xfrm>
                <a:off x="8165680" y="5258492"/>
                <a:ext cx="1091531" cy="68501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dirty="0"/>
                  <a:t>캐릭터 특징과 서사를 이용한 </a:t>
                </a:r>
                <a:r>
                  <a:rPr kumimoji="1" lang="ko-KR" altLang="en-US" sz="1300" dirty="0" err="1"/>
                  <a:t>조합식</a:t>
                </a:r>
                <a:r>
                  <a:rPr kumimoji="1" lang="ko-KR" altLang="en-US" sz="1300" dirty="0"/>
                  <a:t> 제작</a:t>
                </a:r>
                <a:endParaRPr kumimoji="1" lang="ja-JP" altLang="en-US" sz="1300" dirty="0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81B760C2-12FB-DC7E-D3C0-1F94140D9346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9879880" y="2057945"/>
                <a:ext cx="0" cy="2435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5DD9A07D-B595-C32D-2782-DAD96598CCB3}"/>
                  </a:ext>
                </a:extLst>
              </p:cNvPr>
              <p:cNvCxnSpPr>
                <a:cxnSpLocks/>
                <a:stCxn id="14" idx="2"/>
                <a:endCxn id="15" idx="0"/>
              </p:cNvCxnSpPr>
              <p:nvPr/>
            </p:nvCxnSpPr>
            <p:spPr>
              <a:xfrm rot="5400000">
                <a:off x="9011676" y="2254386"/>
                <a:ext cx="390265" cy="1346144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DF2079EE-8B7F-9E5E-7BFD-F8595329F360}"/>
                  </a:ext>
                </a:extLst>
              </p:cNvPr>
              <p:cNvCxnSpPr>
                <a:cxnSpLocks/>
                <a:stCxn id="14" idx="2"/>
                <a:endCxn id="39" idx="0"/>
              </p:cNvCxnSpPr>
              <p:nvPr/>
            </p:nvCxnSpPr>
            <p:spPr>
              <a:xfrm rot="16200000" flipH="1">
                <a:off x="9682385" y="2929821"/>
                <a:ext cx="396874" cy="1884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FF574735-431E-1C02-B306-86D71413A0A5}"/>
                  </a:ext>
                </a:extLst>
              </p:cNvPr>
              <p:cNvCxnSpPr>
                <a:cxnSpLocks/>
                <a:stCxn id="14" idx="2"/>
                <a:endCxn id="38" idx="0"/>
              </p:cNvCxnSpPr>
              <p:nvPr/>
            </p:nvCxnSpPr>
            <p:spPr>
              <a:xfrm rot="16200000" flipH="1">
                <a:off x="10356570" y="2255635"/>
                <a:ext cx="385550" cy="133893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1FE5B54D-D9EC-3AB0-3D69-46FB734EE26B}"/>
                  </a:ext>
                </a:extLst>
              </p:cNvPr>
              <p:cNvCxnSpPr>
                <a:cxnSpLocks/>
                <a:stCxn id="15" idx="1"/>
                <a:endCxn id="16" idx="1"/>
              </p:cNvCxnSpPr>
              <p:nvPr/>
            </p:nvCxnSpPr>
            <p:spPr>
              <a:xfrm rot="10800000" flipH="1" flipV="1">
                <a:off x="8158829" y="3337984"/>
                <a:ext cx="5360" cy="709708"/>
              </a:xfrm>
              <a:prstGeom prst="bentConnector3">
                <a:avLst>
                  <a:gd name="adj1" fmla="val -426492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1A28683D-F7BD-8AEF-D4C2-51471F221226}"/>
                  </a:ext>
                </a:extLst>
              </p:cNvPr>
              <p:cNvCxnSpPr>
                <a:cxnSpLocks/>
                <a:stCxn id="15" idx="1"/>
                <a:endCxn id="17" idx="1"/>
              </p:cNvCxnSpPr>
              <p:nvPr/>
            </p:nvCxnSpPr>
            <p:spPr>
              <a:xfrm rot="10800000" flipH="1" flipV="1">
                <a:off x="8158829" y="3337983"/>
                <a:ext cx="5360" cy="1482377"/>
              </a:xfrm>
              <a:prstGeom prst="bentConnector3">
                <a:avLst>
                  <a:gd name="adj1" fmla="val -426492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2A199B41-1F71-F96D-D57A-9E45B315A934}"/>
                  </a:ext>
                </a:extLst>
              </p:cNvPr>
              <p:cNvCxnSpPr>
                <a:cxnSpLocks/>
                <a:stCxn id="15" idx="1"/>
                <a:endCxn id="18" idx="1"/>
              </p:cNvCxnSpPr>
              <p:nvPr/>
            </p:nvCxnSpPr>
            <p:spPr>
              <a:xfrm rot="10800000" flipH="1" flipV="1">
                <a:off x="8158828" y="3337984"/>
                <a:ext cx="6851" cy="2263016"/>
              </a:xfrm>
              <a:prstGeom prst="bentConnector3">
                <a:avLst>
                  <a:gd name="adj1" fmla="val -333673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818DCC39-9627-0724-9960-AF12F5535D9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9556959" y="3298435"/>
                <a:ext cx="114318" cy="709708"/>
              </a:xfrm>
              <a:prstGeom prst="bentConnector3">
                <a:avLst>
                  <a:gd name="adj1" fmla="val -19996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D9E5340A-E89C-4B22-3109-6B9F6C2A5D1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9556959" y="3298434"/>
                <a:ext cx="114318" cy="1482377"/>
              </a:xfrm>
              <a:prstGeom prst="bentConnector3">
                <a:avLst>
                  <a:gd name="adj1" fmla="val -19996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72E3650E-F1F6-7E09-5E23-CB6829B13CD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9556958" y="3298435"/>
                <a:ext cx="133227" cy="2263016"/>
              </a:xfrm>
              <a:prstGeom prst="bentConnector3">
                <a:avLst>
                  <a:gd name="adj1" fmla="val -17158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연결선: 꺾임 28">
                <a:extLst>
                  <a:ext uri="{FF2B5EF4-FFF2-40B4-BE49-F238E27FC236}">
                    <a16:creationId xmlns:a16="http://schemas.microsoft.com/office/drawing/2014/main" id="{8962621C-8D8C-54B0-63FE-57191350E09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11017464" y="3269190"/>
                <a:ext cx="114318" cy="709708"/>
              </a:xfrm>
              <a:prstGeom prst="bentConnector3">
                <a:avLst>
                  <a:gd name="adj1" fmla="val -19996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연결선: 꺾임 29">
                <a:extLst>
                  <a:ext uri="{FF2B5EF4-FFF2-40B4-BE49-F238E27FC236}">
                    <a16:creationId xmlns:a16="http://schemas.microsoft.com/office/drawing/2014/main" id="{C8DEF4D5-7F1E-E86C-0511-99333C9CF4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11017464" y="3269189"/>
                <a:ext cx="114318" cy="1482377"/>
              </a:xfrm>
              <a:prstGeom prst="bentConnector3">
                <a:avLst>
                  <a:gd name="adj1" fmla="val -19996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2FDABA88-FCA9-2E62-A1C3-48E2C704734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11017463" y="3269190"/>
                <a:ext cx="133227" cy="2263016"/>
              </a:xfrm>
              <a:prstGeom prst="bentConnector3">
                <a:avLst>
                  <a:gd name="adj1" fmla="val -17158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788F649-AEC9-510D-6020-0B3A7B1BDD6B}"/>
                  </a:ext>
                </a:extLst>
              </p:cNvPr>
              <p:cNvSpPr/>
              <p:nvPr/>
            </p:nvSpPr>
            <p:spPr>
              <a:xfrm>
                <a:off x="10962344" y="3696475"/>
                <a:ext cx="1016576" cy="68501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lang="ko-KR" altLang="en-US" sz="1300" dirty="0"/>
                  <a:t>가위바위보 상성 관계를 활용한 전술 요소</a:t>
                </a:r>
                <a:endParaRPr kumimoji="1" lang="ko-KR" altLang="en-US" sz="13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EE8D868-B368-32EE-CBDA-3697CAB91F4B}"/>
                  </a:ext>
                </a:extLst>
              </p:cNvPr>
              <p:cNvSpPr/>
              <p:nvPr/>
            </p:nvSpPr>
            <p:spPr>
              <a:xfrm>
                <a:off x="10962344" y="4469144"/>
                <a:ext cx="1016576" cy="68501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dirty="0"/>
                  <a:t>상성 관계의 직관적 이해를 돕는 쉬운 개념과 단어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FFDBBF8-BF0A-4554-CBA4-C53873232648}"/>
                  </a:ext>
                </a:extLst>
              </p:cNvPr>
              <p:cNvSpPr/>
              <p:nvPr/>
            </p:nvSpPr>
            <p:spPr>
              <a:xfrm>
                <a:off x="10974033" y="5247128"/>
                <a:ext cx="1016576" cy="68501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dirty="0"/>
                  <a:t>통상적 개념과 직결되어 이해가 쉬운 버프</a:t>
                </a:r>
                <a:r>
                  <a:rPr kumimoji="1" lang="en-US" altLang="ko-KR" sz="1300" dirty="0"/>
                  <a:t>, </a:t>
                </a:r>
                <a:r>
                  <a:rPr kumimoji="1" lang="ko-KR" altLang="en-US" sz="1300" dirty="0" err="1"/>
                  <a:t>디버프</a:t>
                </a:r>
                <a:endParaRPr kumimoji="1" lang="ja-JP" altLang="en-US" sz="13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EAA3FFB-9785-BA77-88A5-45B830AE39B4}"/>
                  </a:ext>
                </a:extLst>
              </p:cNvPr>
              <p:cNvSpPr/>
              <p:nvPr/>
            </p:nvSpPr>
            <p:spPr>
              <a:xfrm>
                <a:off x="9491467" y="3693820"/>
                <a:ext cx="1210492" cy="68501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dirty="0"/>
                  <a:t>캐릭터의 단계별 성장 모습을 외형과 오러 변화로 표현</a:t>
                </a:r>
                <a:endParaRPr kumimoji="1" lang="ja-JP" altLang="en-US" sz="13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4360481-A641-D31C-C3F7-EADCF677B39E}"/>
                  </a:ext>
                </a:extLst>
              </p:cNvPr>
              <p:cNvSpPr/>
              <p:nvPr/>
            </p:nvSpPr>
            <p:spPr>
              <a:xfrm>
                <a:off x="9491467" y="4466489"/>
                <a:ext cx="1210492" cy="68501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퍼스널 컬러를 이용한 캐릭터 전용 이펙트</a:t>
                </a:r>
                <a:endParaRPr kumimoji="1" lang="ja-JP" altLang="en-US" sz="13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A4E7DD0-D9E5-737E-B07D-DF46293C290C}"/>
                  </a:ext>
                </a:extLst>
              </p:cNvPr>
              <p:cNvSpPr/>
              <p:nvPr/>
            </p:nvSpPr>
            <p:spPr>
              <a:xfrm>
                <a:off x="9510376" y="5247128"/>
                <a:ext cx="1210492" cy="68501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309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퍼스널 컬러를 이용한 캐릭터 키 아이템 표현</a:t>
                </a:r>
                <a:endParaRPr kumimoji="1" lang="ja-JP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9419D67-CFD3-2D9C-A506-5814831BFE6D}"/>
                  </a:ext>
                </a:extLst>
              </p:cNvPr>
              <p:cNvSpPr/>
              <p:nvPr/>
            </p:nvSpPr>
            <p:spPr>
              <a:xfrm>
                <a:off x="10843904" y="3117876"/>
                <a:ext cx="749813" cy="43078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dirty="0"/>
                  <a:t>전략</a:t>
                </a:r>
                <a:endParaRPr kumimoji="1" lang="ja-JP" altLang="en-US" sz="13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34B41F5-3DC6-CEB7-F68C-F909CCB0CE65}"/>
                  </a:ext>
                </a:extLst>
              </p:cNvPr>
              <p:cNvSpPr/>
              <p:nvPr/>
            </p:nvSpPr>
            <p:spPr>
              <a:xfrm>
                <a:off x="9506857" y="3129199"/>
                <a:ext cx="749813" cy="430787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30936">
                  <a:spcAft>
                    <a:spcPts val="600"/>
                  </a:spcAft>
                </a:pPr>
                <a:r>
                  <a:rPr kumimoji="1" lang="ko-KR" altLang="en-US" sz="1300" dirty="0"/>
                  <a:t>외형</a:t>
                </a:r>
                <a:endParaRPr kumimoji="1" lang="ja-JP" altLang="en-US" sz="1300" dirty="0"/>
              </a:p>
            </p:txBody>
          </p:sp>
        </p:grpSp>
        <p:sp>
          <p:nvSpPr>
            <p:cNvPr id="5" name="Google Shape;187;p14">
              <a:extLst>
                <a:ext uri="{FF2B5EF4-FFF2-40B4-BE49-F238E27FC236}">
                  <a16:creationId xmlns:a16="http://schemas.microsoft.com/office/drawing/2014/main" id="{02D783E8-2567-F04C-1B74-E02ED8DEE563}"/>
                </a:ext>
              </a:extLst>
            </p:cNvPr>
            <p:cNvSpPr txBox="1"/>
            <p:nvPr/>
          </p:nvSpPr>
          <p:spPr>
            <a:xfrm>
              <a:off x="8510055" y="1193829"/>
              <a:ext cx="3000000" cy="447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30936">
                <a:lnSpc>
                  <a:spcPct val="115000"/>
                </a:lnSpc>
                <a:spcAft>
                  <a:spcPts val="600"/>
                </a:spcAft>
              </a:pPr>
              <a:r>
                <a:rPr lang="en-US" altLang="ko-KR" sz="1300" b="1" kern="1200" dirty="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  <a:sym typeface="Noto Sans KR"/>
                </a:rPr>
                <a:t>[</a:t>
              </a:r>
              <a:r>
                <a:rPr lang="ko-KR" altLang="en-US" sz="1300" b="1" kern="1200" dirty="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  <a:sym typeface="Noto Sans KR"/>
                </a:rPr>
                <a:t>제국을 지켜라 캐릭터 컨셉 맵</a:t>
              </a:r>
              <a:r>
                <a:rPr lang="en-US" altLang="ko-KR" sz="1300" b="1" kern="1200" dirty="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  <a:sym typeface="Noto Sans KR"/>
                </a:rPr>
                <a:t>]</a:t>
              </a:r>
              <a:endParaRPr sz="1300" b="1" dirty="0">
                <a:solidFill>
                  <a:schemeClr val="tx1"/>
                </a:solidFill>
                <a:latin typeface="Abadi" panose="020B0604020104020204" pitchFamily="34" charset="0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9" name="Google Shape;187;p14">
              <a:extLst>
                <a:ext uri="{FF2B5EF4-FFF2-40B4-BE49-F238E27FC236}">
                  <a16:creationId xmlns:a16="http://schemas.microsoft.com/office/drawing/2014/main" id="{4E916995-ADEF-C565-4771-05646AD27EE3}"/>
                </a:ext>
              </a:extLst>
            </p:cNvPr>
            <p:cNvSpPr txBox="1"/>
            <p:nvPr/>
          </p:nvSpPr>
          <p:spPr>
            <a:xfrm>
              <a:off x="7861268" y="1633617"/>
              <a:ext cx="751512" cy="447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30936">
                <a:lnSpc>
                  <a:spcPct val="115000"/>
                </a:lnSpc>
                <a:spcAft>
                  <a:spcPts val="600"/>
                </a:spcAft>
              </a:pPr>
              <a:r>
                <a:rPr lang="ko-KR" altLang="en-US" sz="1300" b="1" kern="1200" dirty="0">
                  <a:solidFill>
                    <a:schemeClr val="tx1"/>
                  </a:solidFill>
                  <a:latin typeface="Abadi" panose="020B0604020104020204" pitchFamily="34" charset="0"/>
                  <a:ea typeface="+mn-ea"/>
                  <a:cs typeface="+mn-cs"/>
                  <a:sym typeface="Noto Sans KR"/>
                </a:rPr>
                <a:t>타이틀</a:t>
              </a:r>
              <a:endParaRPr sz="1300" b="1" dirty="0">
                <a:solidFill>
                  <a:schemeClr val="tx1"/>
                </a:solidFill>
                <a:latin typeface="Abadi" panose="020B0604020104020204" pitchFamily="34" charset="0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0" name="Google Shape;187;p14">
              <a:extLst>
                <a:ext uri="{FF2B5EF4-FFF2-40B4-BE49-F238E27FC236}">
                  <a16:creationId xmlns:a16="http://schemas.microsoft.com/office/drawing/2014/main" id="{221CC448-EB40-3F94-04E6-A8A4A51E80AD}"/>
                </a:ext>
              </a:extLst>
            </p:cNvPr>
            <p:cNvSpPr txBox="1"/>
            <p:nvPr/>
          </p:nvSpPr>
          <p:spPr>
            <a:xfrm>
              <a:off x="7874330" y="2308536"/>
              <a:ext cx="751512" cy="447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30936">
                <a:lnSpc>
                  <a:spcPct val="115000"/>
                </a:lnSpc>
                <a:spcAft>
                  <a:spcPts val="600"/>
                </a:spcAft>
              </a:pPr>
              <a:r>
                <a:rPr lang="ko-KR" altLang="en-US" sz="1300" b="1" kern="1200" dirty="0">
                  <a:solidFill>
                    <a:schemeClr val="accent6">
                      <a:lumMod val="75000"/>
                    </a:schemeClr>
                  </a:solidFill>
                  <a:latin typeface="Abadi" panose="020B0604020104020204" pitchFamily="34" charset="0"/>
                  <a:ea typeface="+mn-ea"/>
                  <a:cs typeface="+mn-cs"/>
                  <a:sym typeface="Noto Sans KR"/>
                </a:rPr>
                <a:t>컨셉</a:t>
              </a:r>
              <a:endParaRPr sz="13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1" name="Google Shape;187;p14">
              <a:extLst>
                <a:ext uri="{FF2B5EF4-FFF2-40B4-BE49-F238E27FC236}">
                  <a16:creationId xmlns:a16="http://schemas.microsoft.com/office/drawing/2014/main" id="{DC78268C-3C7A-A6DC-6C6C-C300D385C3C8}"/>
                </a:ext>
              </a:extLst>
            </p:cNvPr>
            <p:cNvSpPr txBox="1"/>
            <p:nvPr/>
          </p:nvSpPr>
          <p:spPr>
            <a:xfrm>
              <a:off x="7807778" y="2817361"/>
              <a:ext cx="973121" cy="447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30936">
                <a:lnSpc>
                  <a:spcPct val="115000"/>
                </a:lnSpc>
                <a:spcAft>
                  <a:spcPts val="600"/>
                </a:spcAft>
              </a:pPr>
              <a:r>
                <a:rPr lang="ko-KR" altLang="en-US" sz="1300" b="1" kern="1200" dirty="0">
                  <a:solidFill>
                    <a:schemeClr val="accent1">
                      <a:lumMod val="75000"/>
                    </a:schemeClr>
                  </a:solidFill>
                  <a:latin typeface="Abadi" panose="020B0604020104020204" pitchFamily="34" charset="0"/>
                  <a:ea typeface="+mn-ea"/>
                  <a:cs typeface="+mn-cs"/>
                  <a:sym typeface="Noto Sans KR"/>
                </a:rPr>
                <a:t>서브 컨셉</a:t>
              </a:r>
              <a:endParaRPr sz="1300" b="1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BED531-00AB-0C99-F6EB-A2DC21CC907D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5B2072-670B-3B1A-E56D-5A9C57516098}"/>
              </a:ext>
            </a:extLst>
          </p:cNvPr>
          <p:cNvSpPr txBox="1"/>
          <p:nvPr/>
        </p:nvSpPr>
        <p:spPr>
          <a:xfrm>
            <a:off x="181115" y="301807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컨셉 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049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56AE5-847F-0D32-6F1B-CBA0DFA1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FC6CAF5-9228-050D-7225-387172B67027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BD6EA5-0329-22FC-740C-DAA575DB99A1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550F0-9863-6B7B-7C8A-0CADFEEE461C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2BA34-A022-85E3-FCEB-B611DE9C74D3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위험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A053F7-1C68-0956-DA51-1A9738FE0ACE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구상을 </a:t>
            </a:r>
            <a:r>
              <a:rPr lang="ko-KR" altLang="en-US" sz="1600" dirty="0" err="1"/>
              <a:t>실행함으로서</a:t>
            </a:r>
            <a:r>
              <a:rPr lang="ko-KR" altLang="en-US" sz="1600" dirty="0"/>
              <a:t> 당면할 수 있는 위험 요소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657B2-C625-9146-9856-EE440ED76FE0}"/>
              </a:ext>
            </a:extLst>
          </p:cNvPr>
          <p:cNvSpPr txBox="1"/>
          <p:nvPr/>
        </p:nvSpPr>
        <p:spPr>
          <a:xfrm>
            <a:off x="258468" y="1449948"/>
            <a:ext cx="8627066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원작 독자들을 존중하여 캐릭터의 기본 컨셉을 해치지 않도록 한다</a:t>
            </a:r>
            <a:r>
              <a:rPr lang="en-US" altLang="ko-KR" sz="1000" dirty="0">
                <a:solidFill>
                  <a:prstClr val="black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endParaRPr lang="en-US" altLang="ko-KR" sz="1000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  <a:latin typeface="+mj-ea"/>
                <a:ea typeface="+mj-ea"/>
              </a:rPr>
              <a:t>보다 복잡한 조합식으로 한번에 과도한 학습량을 요구하지 않는다</a:t>
            </a:r>
            <a:r>
              <a:rPr lang="en-US" altLang="ko-KR" sz="1000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0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D303250-B914-9F7A-90F6-5B3E78F92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574736"/>
              </p:ext>
            </p:extLst>
          </p:nvPr>
        </p:nvGraphicFramePr>
        <p:xfrm>
          <a:off x="181115" y="2416387"/>
          <a:ext cx="11418188" cy="3757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735">
                  <a:extLst>
                    <a:ext uri="{9D8B030D-6E8A-4147-A177-3AD203B41FA5}">
                      <a16:colId xmlns:a16="http://schemas.microsoft.com/office/drawing/2014/main" val="572253492"/>
                    </a:ext>
                  </a:extLst>
                </a:gridCol>
                <a:gridCol w="5231130">
                  <a:extLst>
                    <a:ext uri="{9D8B030D-6E8A-4147-A177-3AD203B41FA5}">
                      <a16:colId xmlns:a16="http://schemas.microsoft.com/office/drawing/2014/main" val="2078354548"/>
                    </a:ext>
                  </a:extLst>
                </a:gridCol>
                <a:gridCol w="5536323">
                  <a:extLst>
                    <a:ext uri="{9D8B030D-6E8A-4147-A177-3AD203B41FA5}">
                      <a16:colId xmlns:a16="http://schemas.microsoft.com/office/drawing/2014/main" val="1681055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위험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대응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462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성장 목표가 너무 명확하거나 단조로울 경우 유저가 반복적인 과제로 느끼고 흥미를 잃음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최종 성장 단계 이후에도 목표를 유지할 수 있도록 새로운 콘텐츠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예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도전 과제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스페셜 미션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를 추가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3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목표 달성 후 추가적인 성장 동기가 부족하면 유저 이탈 위험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다른 유저들과 경쟁하거나 협력할 수 있는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협동 미션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콘텐츠 제공</a:t>
                      </a:r>
                      <a:r>
                        <a:rPr lang="en-US" altLang="ko-KR" sz="900" dirty="0"/>
                        <a:t> (</a:t>
                      </a:r>
                      <a:r>
                        <a:rPr lang="ko-KR" altLang="en-US" sz="900" dirty="0"/>
                        <a:t>스토리 던전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기여도점수판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657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성장과 </a:t>
                      </a:r>
                      <a:r>
                        <a:rPr lang="ko-KR" altLang="en-US" sz="900" dirty="0" err="1"/>
                        <a:t>레어리티의</a:t>
                      </a:r>
                      <a:r>
                        <a:rPr lang="ko-KR" altLang="en-US" sz="900" dirty="0"/>
                        <a:t> 연동이 </a:t>
                      </a:r>
                      <a:r>
                        <a:rPr lang="ko-KR" altLang="en-US" sz="900" dirty="0" err="1"/>
                        <a:t>불균형하면</a:t>
                      </a:r>
                      <a:r>
                        <a:rPr lang="ko-KR" altLang="en-US" sz="900" dirty="0"/>
                        <a:t> 특정 캐릭터가 지나치게 </a:t>
                      </a:r>
                      <a:r>
                        <a:rPr lang="ko-KR" altLang="en-US" sz="900" dirty="0" err="1"/>
                        <a:t>강력해져</a:t>
                      </a:r>
                      <a:r>
                        <a:rPr lang="ko-KR" altLang="en-US" sz="900" dirty="0"/>
                        <a:t> 게임 밸런스에 문제 발생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데이터를 기반으로 강력한 캐릭터의 능력치를 조정하거나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약한 캐릭터의 성능을 상향 조정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8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dirty="0" err="1">
                          <a:solidFill>
                            <a:schemeClr val="tx1"/>
                          </a:solidFill>
                        </a:rPr>
                        <a:t>레어리티</a:t>
                      </a:r>
                      <a:r>
                        <a:rPr kumimoji="1" lang="ko-KR" altLang="en-US" sz="900" dirty="0">
                          <a:solidFill>
                            <a:schemeClr val="tx1"/>
                          </a:solidFill>
                        </a:rPr>
                        <a:t> 상승 과정이 지나치게 어려울 경우 유저 피로감 증가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영웅 선택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미션 보상 등 다양한 콘텐츠를 통해 자원을 획득할 수 있도록 설계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903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조합의 복잡성이 높아지면 캐릭터를 이해하고 활용하기 어려워 유저가 흥미를 잃을 가능성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간결하고 직관적인 조합식을 통해 이해와 추측을 쉽게 하고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추천 조합이나 자동 조합 기능을 도입하여 진입 장벽을 </a:t>
                      </a:r>
                      <a:r>
                        <a:rPr lang="ko-KR" altLang="en-US" sz="900" dirty="0" err="1"/>
                        <a:t>낮춥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271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밸런스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특정 조합만 강력하게 설계되면 메타 고착화로 인해 전략 다양성이 사라질 위험</a:t>
                      </a:r>
                      <a:endParaRPr kumimoji="1" lang="ja-JP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다양한 조합이 효과를 발휘할 수 있도록 게임 밸런스를 주기적으로 조정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새로운 캐릭터나 스킬을 추가하여 메타를 다양화하고 전략적 선택의 폭을 </a:t>
                      </a:r>
                      <a:r>
                        <a:rPr lang="ko-KR" altLang="en-US" sz="900" dirty="0" err="1"/>
                        <a:t>넓힙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06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외형 변화가 눈에 띄지 않거나 매력적이지 않을 경우 성장 동기가 감소</a:t>
                      </a:r>
                      <a:endParaRPr kumimoji="1"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성장 단계마다 독특한 비주얼 요소를 추가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스킨이나 커스터마이징 옵션을 통해 유저들의 만족도 상승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16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이펙트가 과도하거나 눈에 피로를 줄 경우 유저 경험 저하</a:t>
                      </a:r>
                      <a:endParaRPr kumimoji="1"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이펙트의 화려함과 빈도를 적절히 조절하고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옵션에서 이펙트 설정을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158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밸런스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가위바위보 시스템이 지나치게 단순화되면 전략성이 약해지고 금방 지루해질 수 있음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가지의 상성 관계로 단순화를 방지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242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지나치게 익숙한 시스템이 새로운 재미를 제공하지 못하고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게임이 진부하다고 느껴질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기존 시스템에 스토리를 결합하여 신선함을 제공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유저 참여형 이벤트나 커뮤니티 활동을 활성화해 </a:t>
                      </a:r>
                      <a:r>
                        <a:rPr lang="ko-KR" altLang="en-US" sz="900" dirty="0" err="1"/>
                        <a:t>접속율</a:t>
                      </a:r>
                      <a:r>
                        <a:rPr lang="ko-KR" altLang="en-US" sz="9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598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18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8AFCE9-C6DF-ECED-6C4A-14CCA6E42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F7FB83B-49CF-7084-A60A-3908F6101DFC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14C869-44D2-2098-771F-BF4EF31FEAE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28643-77D9-2FEF-ADA7-BB5E19A998BF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9E707-0624-8026-5A94-A4CB52BE8D3B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7E08E-0B65-B66E-FEF9-25F6DED4D1C8}"/>
              </a:ext>
            </a:extLst>
          </p:cNvPr>
          <p:cNvSpPr txBox="1"/>
          <p:nvPr/>
        </p:nvSpPr>
        <p:spPr>
          <a:xfrm>
            <a:off x="181115" y="863999"/>
            <a:ext cx="778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구상을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실행함으로서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당면할 수 있는 위험 요소</a:t>
            </a:r>
            <a:endParaRPr lang="ko-KR" altLang="en-US" sz="2400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779EFD38-862F-1077-6DF7-5E3836C39ABE}"/>
              </a:ext>
            </a:extLst>
          </p:cNvPr>
          <p:cNvSpPr txBox="1">
            <a:spLocks/>
          </p:cNvSpPr>
          <p:nvPr/>
        </p:nvSpPr>
        <p:spPr>
          <a:xfrm>
            <a:off x="107997" y="2047259"/>
            <a:ext cx="7172326" cy="178537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과도하게 다양한 조합식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은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유저가 각각의 유닛 특성과 조합 방식을 학습해야 하는 부담을 </a:t>
            </a:r>
            <a:b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</a:b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증가시켜 진입 장벽을 높이며 특정 메타나 조합에만 의존하도록 유도함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게임 내 학습량이 과도하면 신규 유저와 캐주얼 플레이어가 이탈할 위험이 커지며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, </a:t>
            </a:r>
            <a:b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</a:b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장기적으로 유저 유지율이 감소할 수 있음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 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원랜디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,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나랜디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, 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페엑랜디는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 위 이유를 가지고 있으며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모바일 특화인 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운빨존망겜은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 위 문제를 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조합식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 간결화로 해결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50B115-04DD-BC21-54AE-E051CF8A75C8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핵심 위험 </a:t>
            </a:r>
            <a:r>
              <a:rPr lang="en-US" altLang="ko-KR" sz="2400" dirty="0"/>
              <a:t>- </a:t>
            </a:r>
            <a:r>
              <a:rPr lang="ko-KR" altLang="en-US" sz="2400" dirty="0"/>
              <a:t>과도한 학습량</a:t>
            </a: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65FF7569-96D7-D86A-9FE8-6806FF8576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683657"/>
              </p:ext>
            </p:extLst>
          </p:nvPr>
        </p:nvGraphicFramePr>
        <p:xfrm>
          <a:off x="5233064" y="4501480"/>
          <a:ext cx="3028286" cy="2113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1E7E01FD-8FAA-0BF7-D794-7D00D15847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750739"/>
              </p:ext>
            </p:extLst>
          </p:nvPr>
        </p:nvGraphicFramePr>
        <p:xfrm>
          <a:off x="8261349" y="2356522"/>
          <a:ext cx="3305850" cy="2137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BAB93A76-D4CF-49D3-E98F-8885DA7977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313461"/>
              </p:ext>
            </p:extLst>
          </p:nvPr>
        </p:nvGraphicFramePr>
        <p:xfrm>
          <a:off x="8261349" y="144000"/>
          <a:ext cx="3305850" cy="2212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2E8CEC32-236A-AE99-86F4-23FAB60902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491005"/>
              </p:ext>
            </p:extLst>
          </p:nvPr>
        </p:nvGraphicFramePr>
        <p:xfrm>
          <a:off x="8261350" y="4492664"/>
          <a:ext cx="3305850" cy="2122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76600E-DFAC-4CED-1C1A-AC791681D807}"/>
              </a:ext>
            </a:extLst>
          </p:cNvPr>
          <p:cNvSpPr/>
          <p:nvPr/>
        </p:nvSpPr>
        <p:spPr>
          <a:xfrm>
            <a:off x="5435793" y="3945063"/>
            <a:ext cx="713362" cy="438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616841-8488-F35D-B006-47A330010F80}"/>
              </a:ext>
            </a:extLst>
          </p:cNvPr>
          <p:cNvSpPr/>
          <p:nvPr/>
        </p:nvSpPr>
        <p:spPr>
          <a:xfrm>
            <a:off x="6415044" y="3944682"/>
            <a:ext cx="713362" cy="4387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FD2A95-2B5D-83CA-F147-B36232C58022}"/>
              </a:ext>
            </a:extLst>
          </p:cNvPr>
          <p:cNvSpPr/>
          <p:nvPr/>
        </p:nvSpPr>
        <p:spPr>
          <a:xfrm>
            <a:off x="7396070" y="3944681"/>
            <a:ext cx="713362" cy="4387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후반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8247986-E3F1-39BF-BE72-85D913D4B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95169"/>
              </p:ext>
            </p:extLst>
          </p:nvPr>
        </p:nvGraphicFramePr>
        <p:xfrm>
          <a:off x="624800" y="4935531"/>
          <a:ext cx="4456347" cy="167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509">
                  <a:extLst>
                    <a:ext uri="{9D8B030D-6E8A-4147-A177-3AD203B41FA5}">
                      <a16:colId xmlns:a16="http://schemas.microsoft.com/office/drawing/2014/main" val="1159139552"/>
                    </a:ext>
                  </a:extLst>
                </a:gridCol>
                <a:gridCol w="679791">
                  <a:extLst>
                    <a:ext uri="{9D8B030D-6E8A-4147-A177-3AD203B41FA5}">
                      <a16:colId xmlns:a16="http://schemas.microsoft.com/office/drawing/2014/main" val="907795936"/>
                    </a:ext>
                  </a:extLst>
                </a:gridCol>
                <a:gridCol w="784730">
                  <a:extLst>
                    <a:ext uri="{9D8B030D-6E8A-4147-A177-3AD203B41FA5}">
                      <a16:colId xmlns:a16="http://schemas.microsoft.com/office/drawing/2014/main" val="1754586081"/>
                    </a:ext>
                  </a:extLst>
                </a:gridCol>
                <a:gridCol w="796846">
                  <a:extLst>
                    <a:ext uri="{9D8B030D-6E8A-4147-A177-3AD203B41FA5}">
                      <a16:colId xmlns:a16="http://schemas.microsoft.com/office/drawing/2014/main" val="275639349"/>
                    </a:ext>
                  </a:extLst>
                </a:gridCol>
                <a:gridCol w="934471">
                  <a:extLst>
                    <a:ext uri="{9D8B030D-6E8A-4147-A177-3AD203B41FA5}">
                      <a16:colId xmlns:a16="http://schemas.microsoft.com/office/drawing/2014/main" val="1954332139"/>
                    </a:ext>
                  </a:extLst>
                </a:gridCol>
              </a:tblGrid>
              <a:tr h="4199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원랜디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나랜디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페엑랜디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운빨존망겜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298942"/>
                  </a:ext>
                </a:extLst>
              </a:tr>
              <a:tr h="4199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초반 </a:t>
                      </a:r>
                      <a:r>
                        <a:rPr lang="en-US" altLang="ko-KR" sz="1000" dirty="0"/>
                        <a:t>(0~10</a:t>
                      </a:r>
                      <a:r>
                        <a:rPr lang="ko-KR" altLang="en-US" sz="1000" dirty="0"/>
                        <a:t> 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985331"/>
                  </a:ext>
                </a:extLst>
              </a:tr>
              <a:tr h="4199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중반 </a:t>
                      </a:r>
                      <a:r>
                        <a:rPr lang="en-US" altLang="ko-KR" sz="1000" dirty="0"/>
                        <a:t>(11~25 </a:t>
                      </a:r>
                      <a:r>
                        <a:rPr lang="ko-KR" altLang="en-US" sz="1000" dirty="0"/>
                        <a:t>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117810"/>
                  </a:ext>
                </a:extLst>
              </a:tr>
              <a:tr h="4199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후반 </a:t>
                      </a:r>
                      <a:r>
                        <a:rPr lang="en-US" altLang="ko-KR" sz="1000" dirty="0"/>
                        <a:t>(25~40 </a:t>
                      </a:r>
                      <a:r>
                        <a:rPr lang="ko-KR" altLang="en-US" sz="1000" dirty="0"/>
                        <a:t>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0294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F31102-9C08-9F9F-1715-9E30FFB7C0FC}"/>
              </a:ext>
            </a:extLst>
          </p:cNvPr>
          <p:cNvSpPr txBox="1"/>
          <p:nvPr/>
        </p:nvSpPr>
        <p:spPr>
          <a:xfrm>
            <a:off x="624800" y="4501479"/>
            <a:ext cx="44563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등급별 유닛 개수 총합</a:t>
            </a:r>
          </a:p>
        </p:txBody>
      </p:sp>
    </p:spTree>
    <p:extLst>
      <p:ext uri="{BB962C8B-B14F-4D97-AF65-F5344CB8AC3E}">
        <p14:creationId xmlns:p14="http://schemas.microsoft.com/office/powerpoint/2010/main" val="158227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1E57209F-FE0E-50E3-D218-740079C82C4F}"/>
              </a:ext>
            </a:extLst>
          </p:cNvPr>
          <p:cNvSpPr txBox="1">
            <a:spLocks/>
          </p:cNvSpPr>
          <p:nvPr/>
        </p:nvSpPr>
        <p:spPr>
          <a:xfrm>
            <a:off x="458223" y="1496540"/>
            <a:ext cx="5367337" cy="82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영웅</a:t>
            </a:r>
            <a:r>
              <a:rPr kumimoji="0" lang="ko-KR" alt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을 조합</a:t>
            </a:r>
            <a:r>
              <a:rPr kumimoji="0" lang="en-US" altLang="ko-KR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강화 등 성장을 통해</a:t>
            </a:r>
            <a:endParaRPr kumimoji="0" lang="en-US" altLang="ko-KR" sz="2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적</a:t>
            </a:r>
            <a:r>
              <a:rPr kumimoji="0" lang="ko-KR" alt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을 막아내는 랜덤 디펜스게임</a:t>
            </a:r>
            <a:r>
              <a:rPr kumimoji="0" lang="en-US" altLang="ko-KR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.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81063F7-15F0-81B6-ECB2-3955338FA994}"/>
              </a:ext>
            </a:extLst>
          </p:cNvPr>
          <p:cNvGraphicFramePr>
            <a:graphicFrameLocks noGrp="1"/>
          </p:cNvGraphicFramePr>
          <p:nvPr/>
        </p:nvGraphicFramePr>
        <p:xfrm>
          <a:off x="458223" y="3163072"/>
          <a:ext cx="5523083" cy="305641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631">
                <a:tc>
                  <a:txBody>
                    <a:bodyPr/>
                    <a:lstStyle/>
                    <a:p>
                      <a:pPr marL="53340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55244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내용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이름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제국을 지켜라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장르 및 스타일</a:t>
                      </a:r>
                      <a:endParaRPr lang="ko-KR" altLang="en-US" sz="1300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디펜스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오토 배틀러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게임 플랫폼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PC, </a:t>
                      </a:r>
                      <a:r>
                        <a:rPr lang="ko-KR" alt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모바일</a:t>
                      </a:r>
                      <a:endParaRPr 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시점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 err="1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탑뷰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주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 게임 및 디펜스 게임을 좋아하는 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15~35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세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31922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부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45415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디펜스 게임의 폭군이 되었다 소설과 웹툰을 좋아하는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0CA63C-5C72-EEA4-B9F4-DC24CC4561E4}"/>
              </a:ext>
            </a:extLst>
          </p:cNvPr>
          <p:cNvSpPr txBox="1"/>
          <p:nvPr/>
        </p:nvSpPr>
        <p:spPr>
          <a:xfrm>
            <a:off x="6283867" y="6219486"/>
            <a:ext cx="544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디펜스 게임의 폭군이 되었다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EC4ECA-866B-5248-D7D9-F1D5ACF64EC6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E1DEA-A331-2F34-4B59-9385A99CD1DF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F6C7-A63E-D5B9-E89C-88647536F730}"/>
              </a:ext>
            </a:extLst>
          </p:cNvPr>
          <p:cNvSpPr txBox="1"/>
          <p:nvPr/>
        </p:nvSpPr>
        <p:spPr>
          <a:xfrm>
            <a:off x="181115" y="30180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게임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8990E8-C2C8-4633-0F05-6FFBF3A817A8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F879DB5-3FB8-C2C7-2CAA-9CA64ED9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12" r="1" b="1978"/>
          <a:stretch/>
        </p:blipFill>
        <p:spPr>
          <a:xfrm>
            <a:off x="7195854" y="701310"/>
            <a:ext cx="396187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7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8BBB84-175B-A5EE-91ED-F272673C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F00F51A-DDD5-4111-738E-96D24F70C531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5645F-6E6C-1075-E40E-5B2B71F69132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EC07A-1CC8-2EB3-FA8C-A3B44550A6C8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9D4993-23A7-43AD-7E51-4DFBB091635F}"/>
              </a:ext>
            </a:extLst>
          </p:cNvPr>
          <p:cNvSpPr txBox="1"/>
          <p:nvPr/>
        </p:nvSpPr>
        <p:spPr>
          <a:xfrm>
            <a:off x="181115" y="301807"/>
            <a:ext cx="310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3200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4FF52-D258-1907-6A20-697B2E0B5000}"/>
              </a:ext>
            </a:extLst>
          </p:cNvPr>
          <p:cNvSpPr txBox="1"/>
          <p:nvPr/>
        </p:nvSpPr>
        <p:spPr>
          <a:xfrm>
            <a:off x="181115" y="848325"/>
            <a:ext cx="778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특징적 상징과 직관적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전략적 특성을 가진 캐릭터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2FBA4-FE1B-7B29-E98C-BB9DFD8316E9}"/>
              </a:ext>
            </a:extLst>
          </p:cNvPr>
          <p:cNvSpPr txBox="1"/>
          <p:nvPr/>
        </p:nvSpPr>
        <p:spPr>
          <a:xfrm>
            <a:off x="476250" y="1539050"/>
            <a:ext cx="778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기획의도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400" dirty="0"/>
              <a:t>다양한 조합과 성장을 통해 전략적 플레이를 유도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스크린샷, 애니메이션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E8225D4D-D1A0-6474-CB3C-DD8E2F9F1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4"/>
          <a:stretch/>
        </p:blipFill>
        <p:spPr>
          <a:xfrm>
            <a:off x="5119720" y="3429000"/>
            <a:ext cx="1054101" cy="128731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2AB562-4361-86C1-AAE2-251C8D848FB5}"/>
              </a:ext>
            </a:extLst>
          </p:cNvPr>
          <p:cNvCxnSpPr>
            <a:cxnSpLocks/>
          </p:cNvCxnSpPr>
          <p:nvPr/>
        </p:nvCxnSpPr>
        <p:spPr>
          <a:xfrm flipH="1">
            <a:off x="3268769" y="4072658"/>
            <a:ext cx="1609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58AB7C-2FFE-6C9B-EF51-072E6153F098}"/>
              </a:ext>
            </a:extLst>
          </p:cNvPr>
          <p:cNvSpPr txBox="1"/>
          <p:nvPr/>
        </p:nvSpPr>
        <p:spPr>
          <a:xfrm>
            <a:off x="2093269" y="2488748"/>
            <a:ext cx="122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조합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E6A04-7B11-147C-0950-19F0470AB0E2}"/>
              </a:ext>
            </a:extLst>
          </p:cNvPr>
          <p:cNvSpPr txBox="1"/>
          <p:nvPr/>
        </p:nvSpPr>
        <p:spPr>
          <a:xfrm>
            <a:off x="2136260" y="3841873"/>
            <a:ext cx="16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192B7-0189-0409-35AB-5425F1B7C0B1}"/>
              </a:ext>
            </a:extLst>
          </p:cNvPr>
          <p:cNvSpPr txBox="1"/>
          <p:nvPr/>
        </p:nvSpPr>
        <p:spPr>
          <a:xfrm>
            <a:off x="2189392" y="5198498"/>
            <a:ext cx="107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7D1D4-2215-F4AC-B606-DED7E68B6A01}"/>
              </a:ext>
            </a:extLst>
          </p:cNvPr>
          <p:cNvSpPr txBox="1"/>
          <p:nvPr/>
        </p:nvSpPr>
        <p:spPr>
          <a:xfrm>
            <a:off x="8355550" y="2627379"/>
            <a:ext cx="16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조작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FC76B36-2A96-3C8A-4825-A05C3C756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87" y="2390281"/>
            <a:ext cx="1227413" cy="6774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4518F3-B586-C327-2C4B-F9120052744E}"/>
              </a:ext>
            </a:extLst>
          </p:cNvPr>
          <p:cNvSpPr txBox="1"/>
          <p:nvPr/>
        </p:nvSpPr>
        <p:spPr>
          <a:xfrm>
            <a:off x="8410115" y="3895323"/>
            <a:ext cx="16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D9E696-C3AA-80FA-02D6-DF387CEAAA45}"/>
              </a:ext>
            </a:extLst>
          </p:cNvPr>
          <p:cNvSpPr txBox="1"/>
          <p:nvPr/>
        </p:nvSpPr>
        <p:spPr>
          <a:xfrm>
            <a:off x="8410115" y="4879478"/>
            <a:ext cx="167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전략성</a:t>
            </a:r>
            <a:r>
              <a:rPr lang="en-US" altLang="ko-KR" dirty="0"/>
              <a:t>(</a:t>
            </a:r>
            <a:r>
              <a:rPr lang="ko-KR" altLang="en-US" dirty="0"/>
              <a:t>가위바위보</a:t>
            </a:r>
            <a:r>
              <a:rPr lang="en-US" altLang="ko-KR" dirty="0"/>
              <a:t>)</a:t>
            </a:r>
          </a:p>
        </p:txBody>
      </p:sp>
      <p:pic>
        <p:nvPicPr>
          <p:cNvPr id="18" name="그림 17" descr="클립아트, 애니메이션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45EA62B9-45BF-5359-98DF-8E6F2F222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9"/>
          <a:stretch/>
        </p:blipFill>
        <p:spPr>
          <a:xfrm>
            <a:off x="927545" y="3374314"/>
            <a:ext cx="1063625" cy="12908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A7DCDB-87D4-2C40-718D-A75CE1F91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08" y="4770547"/>
            <a:ext cx="1717982" cy="93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래픽 19" descr="키보드 윤곽선">
            <a:extLst>
              <a:ext uri="{FF2B5EF4-FFF2-40B4-BE49-F238E27FC236}">
                <a16:creationId xmlns:a16="http://schemas.microsoft.com/office/drawing/2014/main" id="{B072C235-F7CF-6D16-E3DE-ED3BD3428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41550" y="2354845"/>
            <a:ext cx="914400" cy="914400"/>
          </a:xfrm>
          <a:prstGeom prst="rect">
            <a:avLst/>
          </a:prstGeom>
        </p:spPr>
      </p:pic>
      <p:pic>
        <p:nvPicPr>
          <p:cNvPr id="21" name="그래픽 20" descr="쥐 윤곽선">
            <a:extLst>
              <a:ext uri="{FF2B5EF4-FFF2-40B4-BE49-F238E27FC236}">
                <a16:creationId xmlns:a16="http://schemas.microsoft.com/office/drawing/2014/main" id="{D10A798A-9343-28CA-1473-7F9C246720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990" y="2313674"/>
            <a:ext cx="914400" cy="914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22191B-159F-17ED-1377-E236FF97C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3994" y="3389431"/>
            <a:ext cx="1214052" cy="129084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7EE7C2D-33E4-08DB-2495-17E38B1D5BDA}"/>
              </a:ext>
            </a:extLst>
          </p:cNvPr>
          <p:cNvCxnSpPr>
            <a:cxnSpLocks/>
            <a:stCxn id="7" idx="1"/>
            <a:endCxn id="11" idx="3"/>
          </p:cNvCxnSpPr>
          <p:nvPr/>
        </p:nvCxnSpPr>
        <p:spPr>
          <a:xfrm rot="10800000">
            <a:off x="3320682" y="2673415"/>
            <a:ext cx="1799038" cy="1399245"/>
          </a:xfrm>
          <a:prstGeom prst="bentConnector3">
            <a:avLst>
              <a:gd name="adj1" fmla="val 51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A34E6D8-733D-22C0-95AC-E206C58F18A3}"/>
              </a:ext>
            </a:extLst>
          </p:cNvPr>
          <p:cNvCxnSpPr>
            <a:cxnSpLocks/>
            <a:stCxn id="7" idx="1"/>
            <a:endCxn id="13" idx="3"/>
          </p:cNvCxnSpPr>
          <p:nvPr/>
        </p:nvCxnSpPr>
        <p:spPr>
          <a:xfrm rot="10800000" flipV="1">
            <a:off x="3268770" y="4072658"/>
            <a:ext cx="1850951" cy="13105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E75996C-7CE9-07CA-C8AD-6A60819CEE28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6173821" y="4072659"/>
            <a:ext cx="2236294" cy="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35E3C7F-D68B-28B3-BB8F-3C67DA56643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6173821" y="2812045"/>
            <a:ext cx="2181729" cy="1260614"/>
          </a:xfrm>
          <a:prstGeom prst="bentConnector3">
            <a:avLst>
              <a:gd name="adj1" fmla="val 514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3F3FB1A-21B2-7DFA-3E8E-D45FA296763B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6173821" y="4072659"/>
            <a:ext cx="2236294" cy="1129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9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87C59-BE4A-9EF6-1A3C-D37C2ECAA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8A6D452-E95B-499E-60F4-A3FB3E402BB1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ADEC12-564F-4EAB-3496-DF2F08ECD28C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B5504-2CA9-B231-B645-1B19ADCA8B05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F6B4A-CF1F-B9C6-C1DA-07D60BA55E39}"/>
              </a:ext>
            </a:extLst>
          </p:cNvPr>
          <p:cNvSpPr txBox="1"/>
          <p:nvPr/>
        </p:nvSpPr>
        <p:spPr>
          <a:xfrm>
            <a:off x="181115" y="301807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캐릭터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FB0B8-EB50-5847-3D8F-82D4AB088B2C}"/>
              </a:ext>
            </a:extLst>
          </p:cNvPr>
          <p:cNvSpPr txBox="1"/>
          <p:nvPr/>
        </p:nvSpPr>
        <p:spPr>
          <a:xfrm>
            <a:off x="181115" y="848325"/>
            <a:ext cx="778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특징적 상징과 직관적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전략적 특성을 가진 캐릭터</a:t>
            </a:r>
          </a:p>
        </p:txBody>
      </p: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5EA9F244-DAEA-D1E4-485C-EAEEDC0C0F4C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12825-9ABF-7363-8E10-0C343DAC14DC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주요 시스템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615893-7725-F201-3C28-01109D7326FC}"/>
              </a:ext>
            </a:extLst>
          </p:cNvPr>
          <p:cNvSpPr/>
          <p:nvPr/>
        </p:nvSpPr>
        <p:spPr>
          <a:xfrm>
            <a:off x="263472" y="2006743"/>
            <a:ext cx="1218557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/>
              <a:t>캐릭터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114036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5475</TotalTime>
  <Words>1128</Words>
  <Application>Microsoft Office PowerPoint</Application>
  <PresentationFormat>와이드스크린</PresentationFormat>
  <Paragraphs>312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Calibri</vt:lpstr>
      <vt:lpstr>Arial</vt:lpstr>
      <vt:lpstr>경기천년제목 Light</vt:lpstr>
      <vt:lpstr>Wingdings</vt:lpstr>
      <vt:lpstr>맑은 고딕</vt:lpstr>
      <vt:lpstr>Abadi</vt:lpstr>
      <vt:lpstr>경기천년제목OTF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seominseok</dc:creator>
  <cp:lastModifiedBy>min seok seo</cp:lastModifiedBy>
  <cp:revision>108</cp:revision>
  <dcterms:created xsi:type="dcterms:W3CDTF">2022-05-22T07:01:20Z</dcterms:created>
  <dcterms:modified xsi:type="dcterms:W3CDTF">2024-12-05T02:27:17Z</dcterms:modified>
</cp:coreProperties>
</file>